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88" r:id="rId1"/>
    <p:sldMasterId id="2147484136" r:id="rId2"/>
    <p:sldMasterId id="2147484148" r:id="rId3"/>
    <p:sldMasterId id="2147484164" r:id="rId4"/>
  </p:sldMasterIdLst>
  <p:notesMasterIdLst>
    <p:notesMasterId r:id="rId26"/>
  </p:notesMasterIdLst>
  <p:handoutMasterIdLst>
    <p:handoutMasterId r:id="rId27"/>
  </p:handoutMasterIdLst>
  <p:sldIdLst>
    <p:sldId id="567" r:id="rId5"/>
    <p:sldId id="573" r:id="rId6"/>
    <p:sldId id="578" r:id="rId7"/>
    <p:sldId id="627" r:id="rId8"/>
    <p:sldId id="584" r:id="rId9"/>
    <p:sldId id="583" r:id="rId10"/>
    <p:sldId id="628" r:id="rId11"/>
    <p:sldId id="640" r:id="rId12"/>
    <p:sldId id="631" r:id="rId13"/>
    <p:sldId id="580" r:id="rId14"/>
    <p:sldId id="579" r:id="rId15"/>
    <p:sldId id="639" r:id="rId16"/>
    <p:sldId id="641" r:id="rId17"/>
    <p:sldId id="642" r:id="rId18"/>
    <p:sldId id="643" r:id="rId19"/>
    <p:sldId id="644" r:id="rId20"/>
    <p:sldId id="645" r:id="rId21"/>
    <p:sldId id="646" r:id="rId22"/>
    <p:sldId id="648" r:id="rId23"/>
    <p:sldId id="649" r:id="rId24"/>
    <p:sldId id="632" r:id="rId25"/>
  </p:sldIdLst>
  <p:sldSz cx="9144000" cy="5143500" type="screen16x9"/>
  <p:notesSz cx="6797675" cy="9928225"/>
  <p:defaultTextStyle>
    <a:defPPr>
      <a:defRPr lang="ru-RU"/>
    </a:defPPr>
    <a:lvl1pPr algn="l" defTabSz="684213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341313" indent="115888" algn="l" defTabSz="684213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684213" indent="230188" algn="l" defTabSz="684213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027113" indent="344488" algn="l" defTabSz="684213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370013" indent="458788" algn="l" defTabSz="684213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7">
          <p15:clr>
            <a:srgbClr val="A4A3A4"/>
          </p15:clr>
        </p15:guide>
        <p15:guide id="2" orient="horz" pos="3024">
          <p15:clr>
            <a:srgbClr val="A4A3A4"/>
          </p15:clr>
        </p15:guide>
        <p15:guide id="3" orient="horz" pos="1144">
          <p15:clr>
            <a:srgbClr val="A4A3A4"/>
          </p15:clr>
        </p15:guide>
        <p15:guide id="4" orient="horz" pos="1665">
          <p15:clr>
            <a:srgbClr val="A4A3A4"/>
          </p15:clr>
        </p15:guide>
        <p15:guide id="5" pos="3855">
          <p15:clr>
            <a:srgbClr val="A4A3A4"/>
          </p15:clr>
        </p15:guide>
        <p15:guide id="6" pos="4032">
          <p15:clr>
            <a:srgbClr val="A4A3A4"/>
          </p15:clr>
        </p15:guide>
        <p15:guide id="7" pos="2744">
          <p15:clr>
            <a:srgbClr val="A4A3A4"/>
          </p15:clr>
        </p15:guide>
        <p15:guide id="8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5">
          <p15:clr>
            <a:srgbClr val="A4A3A4"/>
          </p15:clr>
        </p15:guide>
        <p15:guide id="2" orient="horz" pos="3127">
          <p15:clr>
            <a:srgbClr val="A4A3A4"/>
          </p15:clr>
        </p15:guide>
        <p15:guide id="3" pos="2138">
          <p15:clr>
            <a:srgbClr val="A4A3A4"/>
          </p15:clr>
        </p15:guide>
        <p15:guide id="4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200"/>
    <a:srgbClr val="F1BD8B"/>
    <a:srgbClr val="D2B1AA"/>
    <a:srgbClr val="0000FF"/>
    <a:srgbClr val="619E7F"/>
    <a:srgbClr val="E0AD7A"/>
    <a:srgbClr val="599D76"/>
    <a:srgbClr val="990000"/>
    <a:srgbClr val="E2F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3" autoAdjust="0"/>
    <p:restoredTop sz="96408" autoAdjust="0"/>
  </p:normalViewPr>
  <p:slideViewPr>
    <p:cSldViewPr snapToGrid="0">
      <p:cViewPr varScale="1">
        <p:scale>
          <a:sx n="154" d="100"/>
          <a:sy n="154" d="100"/>
        </p:scale>
        <p:origin x="108" y="144"/>
      </p:cViewPr>
      <p:guideLst>
        <p:guide orient="horz" pos="2187"/>
        <p:guide orient="horz" pos="3024"/>
        <p:guide orient="horz" pos="1144"/>
        <p:guide orient="horz" pos="1665"/>
        <p:guide pos="3855"/>
        <p:guide pos="4032"/>
        <p:guide pos="274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72" y="84"/>
      </p:cViewPr>
      <p:guideLst>
        <p:guide orient="horz" pos="3105"/>
        <p:guide orient="horz" pos="3127"/>
        <p:guide pos="213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259" tIns="45630" rIns="91259" bIns="45630" rtlCol="0"/>
          <a:lstStyle>
            <a:lvl1pPr algn="l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259" tIns="45630" rIns="91259" bIns="45630" rtlCol="0"/>
          <a:lstStyle>
            <a:lvl1pPr algn="r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48AFBBB-C082-41A0-AE1B-D72384562D0B}" type="datetimeFigureOut">
              <a:rPr lang="ru-RU"/>
              <a:pPr>
                <a:defRPr/>
              </a:pPr>
              <a:t>28.07.2026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5300"/>
          </a:xfrm>
          <a:prstGeom prst="rect">
            <a:avLst/>
          </a:prstGeom>
        </p:spPr>
        <p:txBody>
          <a:bodyPr vert="horz" lIns="91259" tIns="45630" rIns="91259" bIns="45630" rtlCol="0" anchor="b"/>
          <a:lstStyle>
            <a:lvl1pPr algn="l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1338"/>
            <a:ext cx="2946400" cy="495300"/>
          </a:xfrm>
          <a:prstGeom prst="rect">
            <a:avLst/>
          </a:prstGeom>
        </p:spPr>
        <p:txBody>
          <a:bodyPr vert="horz" wrap="square" lIns="91259" tIns="45630" rIns="91259" bIns="456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7524AFDD-4D12-4C4F-9439-31BCF76EC0C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67701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358" tIns="45677" rIns="91358" bIns="45677" rtlCol="0"/>
          <a:lstStyle>
            <a:lvl1pPr algn="l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358" tIns="45677" rIns="91358" bIns="45677" rtlCol="0"/>
          <a:lstStyle>
            <a:lvl1pPr algn="r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E2CE5C-C9CC-49F7-9206-0A29168636FF}" type="datetimeFigureOut">
              <a:rPr lang="ru-RU"/>
              <a:pPr>
                <a:defRPr/>
              </a:pPr>
              <a:t>28.07.2026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8" tIns="45677" rIns="91358" bIns="4567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358" tIns="45677" rIns="91358" bIns="45677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358" tIns="45677" rIns="91358" bIns="45677" rtlCol="0" anchor="b"/>
          <a:lstStyle>
            <a:lvl1pPr algn="l" defTabSz="68483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wrap="square" lIns="91358" tIns="45677" rIns="91358" bIns="4567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F29E0452-6D5F-44F1-9200-912764EE8F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51757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684213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1313" algn="l" defTabSz="684213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4213" algn="l" defTabSz="684213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7113" algn="l" defTabSz="684213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0013" algn="l" defTabSz="684213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2753" algn="l" defTabSz="68509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5283" algn="l" defTabSz="68509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7813" algn="l" defTabSz="68509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0343" algn="l" defTabSz="68509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 txBox="1">
            <a:spLocks noGrp="1" noChangeArrowheads="1"/>
          </p:cNvSpPr>
          <p:nvPr/>
        </p:nvSpPr>
        <p:spPr bwMode="auto">
          <a:xfrm>
            <a:off x="3751263" y="10277475"/>
            <a:ext cx="28702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88" tIns="45546" rIns="91088" bIns="45546" anchor="b"/>
          <a:lstStyle>
            <a:lvl1pPr defTabSz="909638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fld id="{892FEC7F-E6C6-426C-AC01-CE8462D8AE32}" type="slidenum">
              <a:rPr lang="ru-RU" altLang="ru-RU" sz="1100">
                <a:solidFill>
                  <a:srgbClr val="000000"/>
                </a:solidFill>
                <a:cs typeface="Arial" pitchFamily="34" charset="0"/>
              </a:rPr>
              <a:pPr algn="r" eaLnBrk="1" hangingPunct="1"/>
              <a:t>1</a:t>
            </a:fld>
            <a:endParaRPr lang="ru-RU" altLang="ru-RU" sz="11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7" name="Rectangle 7"/>
          <p:cNvSpPr txBox="1">
            <a:spLocks noGrp="1" noChangeArrowheads="1"/>
          </p:cNvSpPr>
          <p:nvPr/>
        </p:nvSpPr>
        <p:spPr bwMode="auto">
          <a:xfrm>
            <a:off x="3751263" y="10277475"/>
            <a:ext cx="28702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88" tIns="45546" rIns="91088" bIns="45546" anchor="b"/>
          <a:lstStyle>
            <a:lvl1pPr defTabSz="909638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9638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fld id="{C600DD37-8B5B-4F6B-B6ED-00A7DF2442BA}" type="slidenum">
              <a:rPr lang="ru-RU" altLang="ru-RU" sz="1100">
                <a:solidFill>
                  <a:srgbClr val="000000"/>
                </a:solidFill>
                <a:cs typeface="Arial" pitchFamily="34" charset="0"/>
              </a:rPr>
              <a:pPr algn="r" eaLnBrk="1" hangingPunct="1"/>
              <a:t>1</a:t>
            </a:fld>
            <a:endParaRPr lang="ru-RU" altLang="ru-RU" sz="11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8" name="Rectangle 7"/>
          <p:cNvSpPr txBox="1">
            <a:spLocks noGrp="1" noChangeArrowheads="1"/>
          </p:cNvSpPr>
          <p:nvPr/>
        </p:nvSpPr>
        <p:spPr bwMode="auto">
          <a:xfrm>
            <a:off x="3751263" y="10277475"/>
            <a:ext cx="28702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13" tIns="45407" rIns="90813" bIns="45407" anchor="b"/>
          <a:lstStyle>
            <a:lvl1pPr defTabSz="90487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487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487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487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487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fld id="{3B5B3A29-3920-4929-A184-E0A984F7F9AF}" type="slidenum">
              <a:rPr lang="ru-RU" altLang="ru-RU" sz="1100">
                <a:solidFill>
                  <a:srgbClr val="000000"/>
                </a:solidFill>
                <a:cs typeface="Arial" pitchFamily="34" charset="0"/>
              </a:rPr>
              <a:pPr algn="r" eaLnBrk="1" hangingPunct="1"/>
              <a:t>1</a:t>
            </a:fld>
            <a:endParaRPr lang="ru-RU" altLang="ru-RU" sz="11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29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755650" y="269875"/>
            <a:ext cx="8347075" cy="46958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1963" y="5156200"/>
            <a:ext cx="5697537" cy="5160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813" tIns="45407" rIns="90813" bIns="45407" numCol="1" anchor="t" anchorCtr="0" compatLnSpc="1">
            <a:prstTxWarp prst="textNoShape">
              <a:avLst/>
            </a:prstTxWarp>
          </a:bodyPr>
          <a:lstStyle/>
          <a:p>
            <a:pPr indent="354013" algn="just" eaLnBrk="1" hangingPunct="1">
              <a:spcBef>
                <a:spcPct val="0"/>
              </a:spcBef>
            </a:pPr>
            <a:endParaRPr lang="ru-RU" altLang="ru-RU" sz="1600" smtClean="0">
              <a:latin typeface="Times New Roman" pitchFamily="18" charset="0"/>
            </a:endParaRPr>
          </a:p>
          <a:p>
            <a:pPr indent="354013" algn="just" eaLnBrk="1" hangingPunct="1">
              <a:spcBef>
                <a:spcPct val="0"/>
              </a:spcBef>
            </a:pPr>
            <a:r>
              <a:rPr lang="ru-RU" altLang="ru-RU" sz="1600" smtClean="0">
                <a:latin typeface="Times New Roman" pitchFamily="18" charset="0"/>
              </a:rPr>
              <a:t>       </a:t>
            </a:r>
            <a:endParaRPr lang="ru-RU" altLang="ru-RU" sz="1600" b="1" i="1" smtClean="0">
              <a:latin typeface="Times New Roman" pitchFamily="18" charset="0"/>
            </a:endParaRPr>
          </a:p>
        </p:txBody>
      </p:sp>
      <p:sp>
        <p:nvSpPr>
          <p:cNvPr id="82951" name="Дата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defTabSz="908050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805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805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805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805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11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89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45B794E-3032-4D44-9D25-1B20DE20DEB3}" type="slidenum">
              <a:rPr lang="ru-RU" altLang="ru-RU" sz="1200">
                <a:solidFill>
                  <a:srgbClr val="000000"/>
                </a:solidFill>
              </a:rPr>
              <a:pPr/>
              <a:t>2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382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9EC775D-03A5-4D22-A087-41353F0EF6CB}" type="slidenum">
              <a:rPr lang="ru-RU" altLang="ru-RU" sz="1200">
                <a:solidFill>
                  <a:srgbClr val="000000"/>
                </a:solidFill>
              </a:rPr>
              <a:pPr/>
              <a:t>3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338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EA82D60-9FC0-4763-8E8B-5C0984243AE3}" type="slidenum">
              <a:rPr lang="ru-RU" altLang="ru-RU" sz="1200">
                <a:solidFill>
                  <a:srgbClr val="000000"/>
                </a:solidFill>
              </a:rPr>
              <a:pPr/>
              <a:t>5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446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822B808-0D7B-461F-A6DB-7F444BC00D8F}" type="slidenum">
              <a:rPr lang="ru-RU" altLang="ru-RU" sz="1200">
                <a:solidFill>
                  <a:srgbClr val="000000"/>
                </a:solidFill>
              </a:rPr>
              <a:pPr/>
              <a:t>6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374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E705E53-1529-44C7-B0B1-7D6F033066F7}" type="slidenum">
              <a:rPr lang="ru-RU" altLang="ru-RU" sz="1200">
                <a:solidFill>
                  <a:srgbClr val="000000"/>
                </a:solidFill>
              </a:rPr>
              <a:pPr/>
              <a:t>7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726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E705E53-1529-44C7-B0B1-7D6F033066F7}" type="slidenum">
              <a:rPr lang="ru-RU" altLang="ru-RU" sz="1200">
                <a:solidFill>
                  <a:srgbClr val="000000"/>
                </a:solidFill>
              </a:rPr>
              <a:pPr/>
              <a:t>8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427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F5F6309-919C-4743-BA50-FB101EF65E23}" type="slidenum">
              <a:rPr lang="ru-RU" altLang="ru-RU" sz="1200">
                <a:solidFill>
                  <a:srgbClr val="000000"/>
                </a:solidFill>
              </a:rPr>
              <a:pPr/>
              <a:t>9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879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E9F0ACB-CD77-4E2D-92A0-7F21432A5DD9}" type="slidenum">
              <a:rPr lang="ru-RU" altLang="ru-RU" sz="1200">
                <a:solidFill>
                  <a:srgbClr val="000000"/>
                </a:solidFill>
              </a:rPr>
              <a:pPr/>
              <a:t>10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25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1244600"/>
            <a:ext cx="5975350" cy="3362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D0E8E5C-2ECE-4433-A97D-9C3453731E02}" type="slidenum">
              <a:rPr lang="ru-RU" altLang="ru-RU" sz="1200">
                <a:solidFill>
                  <a:srgbClr val="000000"/>
                </a:solidFill>
              </a:rPr>
              <a:pPr/>
              <a:t>11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4854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13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14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15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16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17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18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19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95263" y="825500"/>
            <a:ext cx="7337426" cy="41275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97DF059-34CF-4D6F-AFD1-080429A8D632}" type="slidenum">
              <a:rPr lang="ru-RU" smtClean="0">
                <a:solidFill>
                  <a:srgbClr val="000000"/>
                </a:solidFill>
                <a:latin typeface="Calibri"/>
              </a:rPr>
              <a:pPr>
                <a:defRPr/>
              </a:pPr>
              <a:t>20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0723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262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68262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AFB38C9-9B8A-4676-B602-EDE27994DCB8}" type="slidenum">
              <a:rPr lang="ru-RU" altLang="ru-RU" sz="1200">
                <a:solidFill>
                  <a:srgbClr val="000000"/>
                </a:solidFill>
              </a:rPr>
              <a:pPr/>
              <a:t>21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95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40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278" indent="0" algn="ctr">
              <a:buNone/>
              <a:defRPr sz="1500"/>
            </a:lvl2pPr>
            <a:lvl3pPr marL="684624" indent="0" algn="ctr">
              <a:buNone/>
              <a:defRPr sz="1400"/>
            </a:lvl3pPr>
            <a:lvl4pPr marL="1026933" indent="0" algn="ctr">
              <a:buNone/>
              <a:defRPr sz="1200"/>
            </a:lvl4pPr>
            <a:lvl5pPr marL="1369246" indent="0" algn="ctr">
              <a:buNone/>
              <a:defRPr sz="1200"/>
            </a:lvl5pPr>
            <a:lvl6pPr marL="1711589" indent="0" algn="ctr">
              <a:buNone/>
              <a:defRPr sz="1200"/>
            </a:lvl6pPr>
            <a:lvl7pPr marL="2053870" indent="0" algn="ctr">
              <a:buNone/>
              <a:defRPr sz="1200"/>
            </a:lvl7pPr>
            <a:lvl8pPr marL="2396149" indent="0" algn="ctr">
              <a:buNone/>
              <a:defRPr sz="1200"/>
            </a:lvl8pPr>
            <a:lvl9pPr marL="2738432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2AD79AF-C1E4-4C08-B4E3-6FB2CCB96148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2770188"/>
            <a:ext cx="2057400" cy="274637"/>
          </a:xfrm>
        </p:spPr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C8F109CA-2312-4A84-A9D9-72460A580CE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15783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0D44E3F-AA3F-4619-BEF7-195102ED64A3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813" y="325438"/>
            <a:ext cx="2057400" cy="274637"/>
          </a:xfrm>
        </p:spPr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B97EA324-3863-40BD-A208-79D063C75DD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5338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0" y="128236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344210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2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46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693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6924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1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38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61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384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8D59837-8831-49B2-BA7A-0AEE19C99052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395FB315-B8DB-45A9-A110-EFE5E348F1C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608148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7FFDDC4-134B-46AB-B50C-DDA3D9563E58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9D2657E4-BB73-4E2E-A10A-124A7C81A47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21859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273847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278" indent="0">
              <a:buNone/>
              <a:defRPr sz="1500" b="1"/>
            </a:lvl2pPr>
            <a:lvl3pPr marL="684624" indent="0">
              <a:buNone/>
              <a:defRPr sz="1400" b="1"/>
            </a:lvl3pPr>
            <a:lvl4pPr marL="1026933" indent="0">
              <a:buNone/>
              <a:defRPr sz="1200" b="1"/>
            </a:lvl4pPr>
            <a:lvl5pPr marL="1369246" indent="0">
              <a:buNone/>
              <a:defRPr sz="1200" b="1"/>
            </a:lvl5pPr>
            <a:lvl6pPr marL="1711589" indent="0">
              <a:buNone/>
              <a:defRPr sz="1200" b="1"/>
            </a:lvl6pPr>
            <a:lvl7pPr marL="2053870" indent="0">
              <a:buNone/>
              <a:defRPr sz="1200" b="1"/>
            </a:lvl7pPr>
            <a:lvl8pPr marL="2396149" indent="0">
              <a:buNone/>
              <a:defRPr sz="1200" b="1"/>
            </a:lvl8pPr>
            <a:lvl9pPr marL="273843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20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66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278" indent="0">
              <a:buNone/>
              <a:defRPr sz="1500" b="1"/>
            </a:lvl2pPr>
            <a:lvl3pPr marL="684624" indent="0">
              <a:buNone/>
              <a:defRPr sz="1400" b="1"/>
            </a:lvl3pPr>
            <a:lvl4pPr marL="1026933" indent="0">
              <a:buNone/>
              <a:defRPr sz="1200" b="1"/>
            </a:lvl4pPr>
            <a:lvl5pPr marL="1369246" indent="0">
              <a:buNone/>
              <a:defRPr sz="1200" b="1"/>
            </a:lvl5pPr>
            <a:lvl6pPr marL="1711589" indent="0">
              <a:buNone/>
              <a:defRPr sz="1200" b="1"/>
            </a:lvl6pPr>
            <a:lvl7pPr marL="2053870" indent="0">
              <a:buNone/>
              <a:defRPr sz="1200" b="1"/>
            </a:lvl7pPr>
            <a:lvl8pPr marL="2396149" indent="0">
              <a:buNone/>
              <a:defRPr sz="1200" b="1"/>
            </a:lvl8pPr>
            <a:lvl9pPr marL="273843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66" y="1878820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1A8B01-2ED6-48BD-AE0A-C4D74A5E3217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0EEE9707-8532-4B54-86B1-098D55A2D21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71770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7613D6-A4FD-460D-AED7-5DA5FC8F7C70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4D943103-B49C-4CA0-846C-2B2DEEF910B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6088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42CA57-E6D4-4DB7-BCBB-DEFF1A8F90C7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470775" y="84138"/>
            <a:ext cx="2057400" cy="274637"/>
          </a:xfrm>
        </p:spPr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1327A7B7-650E-4C84-9473-61324FD1CBB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2428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342901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63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1543066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278" indent="0">
              <a:buNone/>
              <a:defRPr sz="1100"/>
            </a:lvl2pPr>
            <a:lvl3pPr marL="684624" indent="0">
              <a:buNone/>
              <a:defRPr sz="900"/>
            </a:lvl3pPr>
            <a:lvl4pPr marL="1026933" indent="0">
              <a:buNone/>
              <a:defRPr sz="800"/>
            </a:lvl4pPr>
            <a:lvl5pPr marL="1369246" indent="0">
              <a:buNone/>
              <a:defRPr sz="800"/>
            </a:lvl5pPr>
            <a:lvl6pPr marL="1711589" indent="0">
              <a:buNone/>
              <a:defRPr sz="800"/>
            </a:lvl6pPr>
            <a:lvl7pPr marL="2053870" indent="0">
              <a:buNone/>
              <a:defRPr sz="800"/>
            </a:lvl7pPr>
            <a:lvl8pPr marL="2396149" indent="0">
              <a:buNone/>
              <a:defRPr sz="800"/>
            </a:lvl8pPr>
            <a:lvl9pPr marL="2738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8FBA950-AF2B-478C-AD12-5A47FAA5BF40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24073F4C-E5E8-4264-BED4-9DD256E99BA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99454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342901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631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278" indent="0">
              <a:buNone/>
              <a:defRPr sz="2100"/>
            </a:lvl2pPr>
            <a:lvl3pPr marL="684624" indent="0">
              <a:buNone/>
              <a:defRPr sz="1800"/>
            </a:lvl3pPr>
            <a:lvl4pPr marL="1026933" indent="0">
              <a:buNone/>
              <a:defRPr sz="1500"/>
            </a:lvl4pPr>
            <a:lvl5pPr marL="1369246" indent="0">
              <a:buNone/>
              <a:defRPr sz="1500"/>
            </a:lvl5pPr>
            <a:lvl6pPr marL="1711589" indent="0">
              <a:buNone/>
              <a:defRPr sz="1500"/>
            </a:lvl6pPr>
            <a:lvl7pPr marL="2053870" indent="0">
              <a:buNone/>
              <a:defRPr sz="1500"/>
            </a:lvl7pPr>
            <a:lvl8pPr marL="2396149" indent="0">
              <a:buNone/>
              <a:defRPr sz="1500"/>
            </a:lvl8pPr>
            <a:lvl9pPr marL="2738432" indent="0">
              <a:buNone/>
              <a:defRPr sz="15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1543066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278" indent="0">
              <a:buNone/>
              <a:defRPr sz="1100"/>
            </a:lvl2pPr>
            <a:lvl3pPr marL="684624" indent="0">
              <a:buNone/>
              <a:defRPr sz="900"/>
            </a:lvl3pPr>
            <a:lvl4pPr marL="1026933" indent="0">
              <a:buNone/>
              <a:defRPr sz="800"/>
            </a:lvl4pPr>
            <a:lvl5pPr marL="1369246" indent="0">
              <a:buNone/>
              <a:defRPr sz="800"/>
            </a:lvl5pPr>
            <a:lvl6pPr marL="1711589" indent="0">
              <a:buNone/>
              <a:defRPr sz="800"/>
            </a:lvl6pPr>
            <a:lvl7pPr marL="2053870" indent="0">
              <a:buNone/>
              <a:defRPr sz="800"/>
            </a:lvl7pPr>
            <a:lvl8pPr marL="2396149" indent="0">
              <a:buNone/>
              <a:defRPr sz="800"/>
            </a:lvl8pPr>
            <a:lvl9pPr marL="2738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1C46BC-69CD-412C-9261-2D10AA60A47E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1636B613-0ACB-44E0-9FD2-315F4F5658F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6874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E3E3969-83BF-429A-889D-43CC410D6F68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AF080406-2A28-48BA-9747-B448BAB21C0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111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9" y="273905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69" y="273905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D139A9-8192-4930-8729-EC1B707A081F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E1FFCC97-7779-4F09-84FE-5C782EE18BF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05828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40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404" indent="0" algn="ctr">
              <a:buNone/>
              <a:defRPr sz="1500"/>
            </a:lvl2pPr>
            <a:lvl3pPr marL="684862" indent="0" algn="ctr">
              <a:buNone/>
              <a:defRPr sz="1400"/>
            </a:lvl3pPr>
            <a:lvl4pPr marL="1027290" indent="0" algn="ctr">
              <a:buNone/>
              <a:defRPr sz="1200"/>
            </a:lvl4pPr>
            <a:lvl5pPr marL="1369722" indent="0" algn="ctr">
              <a:buNone/>
              <a:defRPr sz="1200"/>
            </a:lvl5pPr>
            <a:lvl6pPr marL="1712177" indent="0" algn="ctr">
              <a:buNone/>
              <a:defRPr sz="1200"/>
            </a:lvl6pPr>
            <a:lvl7pPr marL="2054584" indent="0" algn="ctr">
              <a:buNone/>
              <a:defRPr sz="1200"/>
            </a:lvl7pPr>
            <a:lvl8pPr marL="2396989" indent="0" algn="ctr">
              <a:buNone/>
              <a:defRPr sz="1200"/>
            </a:lvl8pPr>
            <a:lvl9pPr marL="2739398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42C4138-5263-4429-9015-7C448062640E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1D1EEEA0-56FD-43CF-83F3-5E00257301B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799729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2FCA551-1A60-4CF0-889C-C6D5A7305F4F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15300" y="87313"/>
            <a:ext cx="2057400" cy="274637"/>
          </a:xfrm>
        </p:spPr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09EA62BC-1ED6-4826-8746-399E2B2E8F2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67783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28236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344210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4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48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72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697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217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45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69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393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88AAE66-BA48-4B61-9286-C1D356B55AC3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41199A24-7692-47EB-BF38-F9E999EA275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14452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030B1ED-617D-4570-BA47-BCA5FD891132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D1B6BEC7-2011-4F1B-A966-30C71DDDAC9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33749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7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404" indent="0">
              <a:buNone/>
              <a:defRPr sz="1500" b="1"/>
            </a:lvl2pPr>
            <a:lvl3pPr marL="684862" indent="0">
              <a:buNone/>
              <a:defRPr sz="1400" b="1"/>
            </a:lvl3pPr>
            <a:lvl4pPr marL="1027290" indent="0">
              <a:buNone/>
              <a:defRPr sz="1200" b="1"/>
            </a:lvl4pPr>
            <a:lvl5pPr marL="1369722" indent="0">
              <a:buNone/>
              <a:defRPr sz="1200" b="1"/>
            </a:lvl5pPr>
            <a:lvl6pPr marL="1712177" indent="0">
              <a:buNone/>
              <a:defRPr sz="1200" b="1"/>
            </a:lvl6pPr>
            <a:lvl7pPr marL="2054584" indent="0">
              <a:buNone/>
              <a:defRPr sz="1200" b="1"/>
            </a:lvl7pPr>
            <a:lvl8pPr marL="2396989" indent="0">
              <a:buNone/>
              <a:defRPr sz="1200" b="1"/>
            </a:lvl8pPr>
            <a:lvl9pPr marL="2739398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404" indent="0">
              <a:buNone/>
              <a:defRPr sz="1500" b="1"/>
            </a:lvl2pPr>
            <a:lvl3pPr marL="684862" indent="0">
              <a:buNone/>
              <a:defRPr sz="1400" b="1"/>
            </a:lvl3pPr>
            <a:lvl4pPr marL="1027290" indent="0">
              <a:buNone/>
              <a:defRPr sz="1200" b="1"/>
            </a:lvl4pPr>
            <a:lvl5pPr marL="1369722" indent="0">
              <a:buNone/>
              <a:defRPr sz="1200" b="1"/>
            </a:lvl5pPr>
            <a:lvl6pPr marL="1712177" indent="0">
              <a:buNone/>
              <a:defRPr sz="1200" b="1"/>
            </a:lvl6pPr>
            <a:lvl7pPr marL="2054584" indent="0">
              <a:buNone/>
              <a:defRPr sz="1200" b="1"/>
            </a:lvl7pPr>
            <a:lvl8pPr marL="2396989" indent="0">
              <a:buNone/>
              <a:defRPr sz="1200" b="1"/>
            </a:lvl8pPr>
            <a:lvl9pPr marL="2739398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9431CC1-7832-45B9-A1F1-C9235E3775A0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978EC0D8-BDA7-41A1-B00B-A8A2738B717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91607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8842D3C-586B-450E-9463-90703759718A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3FEBF070-E4D9-400A-8B87-8CFDDF7CBCC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382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915519F-DDEC-4E55-8F4F-A19B76B828A2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88AFF569-A88F-4229-BA84-1D362C2D426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80362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63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404" indent="0">
              <a:buNone/>
              <a:defRPr sz="1100"/>
            </a:lvl2pPr>
            <a:lvl3pPr marL="684862" indent="0">
              <a:buNone/>
              <a:defRPr sz="900"/>
            </a:lvl3pPr>
            <a:lvl4pPr marL="1027290" indent="0">
              <a:buNone/>
              <a:defRPr sz="800"/>
            </a:lvl4pPr>
            <a:lvl5pPr marL="1369722" indent="0">
              <a:buNone/>
              <a:defRPr sz="800"/>
            </a:lvl5pPr>
            <a:lvl6pPr marL="1712177" indent="0">
              <a:buNone/>
              <a:defRPr sz="800"/>
            </a:lvl6pPr>
            <a:lvl7pPr marL="2054584" indent="0">
              <a:buNone/>
              <a:defRPr sz="800"/>
            </a:lvl7pPr>
            <a:lvl8pPr marL="2396989" indent="0">
              <a:buNone/>
              <a:defRPr sz="800"/>
            </a:lvl8pPr>
            <a:lvl9pPr marL="2739398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A6D353D-91DE-49FE-941C-76D99ABFEEB1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7A3AC067-A7FE-4DC3-AC07-9EEB5B1F39A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384476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630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404" indent="0">
              <a:buNone/>
              <a:defRPr sz="2100"/>
            </a:lvl2pPr>
            <a:lvl3pPr marL="684862" indent="0">
              <a:buNone/>
              <a:defRPr sz="1800"/>
            </a:lvl3pPr>
            <a:lvl4pPr marL="1027290" indent="0">
              <a:buNone/>
              <a:defRPr sz="1500"/>
            </a:lvl4pPr>
            <a:lvl5pPr marL="1369722" indent="0">
              <a:buNone/>
              <a:defRPr sz="1500"/>
            </a:lvl5pPr>
            <a:lvl6pPr marL="1712177" indent="0">
              <a:buNone/>
              <a:defRPr sz="1500"/>
            </a:lvl6pPr>
            <a:lvl7pPr marL="2054584" indent="0">
              <a:buNone/>
              <a:defRPr sz="1500"/>
            </a:lvl7pPr>
            <a:lvl8pPr marL="2396989" indent="0">
              <a:buNone/>
              <a:defRPr sz="1500"/>
            </a:lvl8pPr>
            <a:lvl9pPr marL="2739398" indent="0">
              <a:buNone/>
              <a:defRPr sz="15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404" indent="0">
              <a:buNone/>
              <a:defRPr sz="1100"/>
            </a:lvl2pPr>
            <a:lvl3pPr marL="684862" indent="0">
              <a:buNone/>
              <a:defRPr sz="900"/>
            </a:lvl3pPr>
            <a:lvl4pPr marL="1027290" indent="0">
              <a:buNone/>
              <a:defRPr sz="800"/>
            </a:lvl4pPr>
            <a:lvl5pPr marL="1369722" indent="0">
              <a:buNone/>
              <a:defRPr sz="800"/>
            </a:lvl5pPr>
            <a:lvl6pPr marL="1712177" indent="0">
              <a:buNone/>
              <a:defRPr sz="800"/>
            </a:lvl6pPr>
            <a:lvl7pPr marL="2054584" indent="0">
              <a:buNone/>
              <a:defRPr sz="800"/>
            </a:lvl7pPr>
            <a:lvl8pPr marL="2396989" indent="0">
              <a:buNone/>
              <a:defRPr sz="800"/>
            </a:lvl8pPr>
            <a:lvl9pPr marL="2739398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BB1C1E1-ACD5-49FD-8ADC-E53B01353DAA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04C17BAE-C0C3-49D3-8EAE-F2257C1150B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6492201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5A300FC-F0E4-4F8A-9081-A69CC4130CB6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F9FEF083-3E97-41C5-8A03-6DABE6B5564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78068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27390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27390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FB8547-6009-4C3F-86D9-1603F59783B9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4CA7619F-2F80-49F7-9353-0FE66259EA4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243309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тичный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59578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идеофон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Фон РЗК 2022 темный">
            <a:hlinkClick r:id="" action="ppaction://media"/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009393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Прямоугольник 2">
            <a:extLst/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1F8F7">
                  <a:alpha val="80000"/>
                </a:srgbClr>
              </a:gs>
              <a:gs pos="50000">
                <a:srgbClr val="D9FDFC">
                  <a:alpha val="72549"/>
                </a:srgbClr>
              </a:gs>
              <a:gs pos="100000">
                <a:srgbClr val="ECFEFE">
                  <a:alpha val="76863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5943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мный для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/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1F8F7">
                  <a:alpha val="25000"/>
                </a:srgbClr>
              </a:gs>
              <a:gs pos="50000">
                <a:srgbClr val="D9FDFC">
                  <a:alpha val="25000"/>
                </a:srgbClr>
              </a:gs>
              <a:gs pos="100000">
                <a:srgbClr val="ECFEFE">
                  <a:alpha val="2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0231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80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30"/>
            <a:ext cx="6858000" cy="1241822"/>
          </a:xfrm>
        </p:spPr>
        <p:txBody>
          <a:bodyPr/>
          <a:lstStyle>
            <a:lvl1pPr marL="0" indent="0" algn="ctr">
              <a:buNone/>
              <a:defRPr sz="1500"/>
            </a:lvl1pPr>
            <a:lvl2pPr marL="287482" indent="0" algn="ctr">
              <a:buNone/>
              <a:defRPr sz="1286"/>
            </a:lvl2pPr>
            <a:lvl3pPr marL="574968" indent="0" algn="ctr">
              <a:buNone/>
              <a:defRPr sz="1125"/>
            </a:lvl3pPr>
            <a:lvl4pPr marL="862450" indent="0" algn="ctr">
              <a:buNone/>
              <a:defRPr sz="1071"/>
            </a:lvl4pPr>
            <a:lvl5pPr marL="1149938" indent="0" algn="ctr">
              <a:buNone/>
              <a:defRPr sz="1071"/>
            </a:lvl5pPr>
            <a:lvl6pPr marL="1437418" indent="0" algn="ctr">
              <a:buNone/>
              <a:defRPr sz="1071"/>
            </a:lvl6pPr>
            <a:lvl7pPr marL="1724901" indent="0" algn="ctr">
              <a:buNone/>
              <a:defRPr sz="1071"/>
            </a:lvl7pPr>
            <a:lvl8pPr marL="2012385" indent="0" algn="ctr">
              <a:buNone/>
              <a:defRPr sz="1071"/>
            </a:lvl8pPr>
            <a:lvl9pPr marL="2299870" indent="0" algn="ctr">
              <a:buNone/>
              <a:defRPr sz="1071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08FF7-9CFF-443D-9B47-C6284AE75850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31DBF-A1ED-4CE9-93C3-DDF97780DB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93379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388A9-1F43-4B13-A964-D4039D0BC5BE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B83C5-A06D-4EF4-B2AD-7D41D9014F0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27862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9" y="1282310"/>
            <a:ext cx="7886700" cy="2139553"/>
          </a:xfrm>
        </p:spPr>
        <p:txBody>
          <a:bodyPr anchor="b"/>
          <a:lstStyle>
            <a:lvl1pPr>
              <a:defRPr sz="380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9" y="3442101"/>
            <a:ext cx="7886700" cy="1125140"/>
          </a:xfrm>
        </p:spPr>
        <p:txBody>
          <a:bodyPr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287482" indent="0">
              <a:buNone/>
              <a:defRPr sz="1286">
                <a:solidFill>
                  <a:schemeClr val="tx1">
                    <a:tint val="75000"/>
                  </a:schemeClr>
                </a:solidFill>
              </a:defRPr>
            </a:lvl2pPr>
            <a:lvl3pPr marL="574968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3pPr>
            <a:lvl4pPr marL="862450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4pPr>
            <a:lvl5pPr marL="1149938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5pPr>
            <a:lvl6pPr marL="1437418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6pPr>
            <a:lvl7pPr marL="1724901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7pPr>
            <a:lvl8pPr marL="2012385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8pPr>
            <a:lvl9pPr marL="2299870" indent="0">
              <a:buNone/>
              <a:defRPr sz="10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542AA-13FA-4F17-9F7C-85DBA6879D99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A073B-CB7F-4D68-963C-C054F2BBF5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58606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1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1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B2CAA-891B-4502-B47A-0F8BB5D7E71E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EFA6-A3A2-46D7-8A1B-F9E08A84B2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18830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7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7482" indent="0">
              <a:buNone/>
              <a:defRPr sz="1286" b="1"/>
            </a:lvl2pPr>
            <a:lvl3pPr marL="574968" indent="0">
              <a:buNone/>
              <a:defRPr sz="1125" b="1"/>
            </a:lvl3pPr>
            <a:lvl4pPr marL="862450" indent="0">
              <a:buNone/>
              <a:defRPr sz="1071" b="1"/>
            </a:lvl4pPr>
            <a:lvl5pPr marL="1149938" indent="0">
              <a:buNone/>
              <a:defRPr sz="1071" b="1"/>
            </a:lvl5pPr>
            <a:lvl6pPr marL="1437418" indent="0">
              <a:buNone/>
              <a:defRPr sz="1071" b="1"/>
            </a:lvl6pPr>
            <a:lvl7pPr marL="1724901" indent="0">
              <a:buNone/>
              <a:defRPr sz="1071" b="1"/>
            </a:lvl7pPr>
            <a:lvl8pPr marL="2012385" indent="0">
              <a:buNone/>
              <a:defRPr sz="1071" b="1"/>
            </a:lvl8pPr>
            <a:lvl9pPr marL="2299870" indent="0">
              <a:buNone/>
              <a:defRPr sz="107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5" y="1260872"/>
            <a:ext cx="3887391" cy="617934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7482" indent="0">
              <a:buNone/>
              <a:defRPr sz="1286" b="1"/>
            </a:lvl2pPr>
            <a:lvl3pPr marL="574968" indent="0">
              <a:buNone/>
              <a:defRPr sz="1125" b="1"/>
            </a:lvl3pPr>
            <a:lvl4pPr marL="862450" indent="0">
              <a:buNone/>
              <a:defRPr sz="1071" b="1"/>
            </a:lvl4pPr>
            <a:lvl5pPr marL="1149938" indent="0">
              <a:buNone/>
              <a:defRPr sz="1071" b="1"/>
            </a:lvl5pPr>
            <a:lvl6pPr marL="1437418" indent="0">
              <a:buNone/>
              <a:defRPr sz="1071" b="1"/>
            </a:lvl6pPr>
            <a:lvl7pPr marL="1724901" indent="0">
              <a:buNone/>
              <a:defRPr sz="1071" b="1"/>
            </a:lvl7pPr>
            <a:lvl8pPr marL="2012385" indent="0">
              <a:buNone/>
              <a:defRPr sz="1071" b="1"/>
            </a:lvl8pPr>
            <a:lvl9pPr marL="2299870" indent="0">
              <a:buNone/>
              <a:defRPr sz="107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5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27548-B747-4BCF-85CB-58D46A82B182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DB236-3585-4666-A4AD-261B90F464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57699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8893A-CF6B-4420-B394-E6FAE2FEA6E9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438AD-7DFB-48C4-B961-BA63D7966D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40603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1CAAC-D468-4A30-BD9A-D033B76265C7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69429-A42F-4D51-A755-256210F905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82212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62" y="342900"/>
            <a:ext cx="2949178" cy="1200150"/>
          </a:xfrm>
        </p:spPr>
        <p:txBody>
          <a:bodyPr anchor="b"/>
          <a:lstStyle>
            <a:lvl1pPr>
              <a:defRPr sz="192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5" y="740597"/>
            <a:ext cx="4629151" cy="3655219"/>
          </a:xfrm>
        </p:spPr>
        <p:txBody>
          <a:bodyPr/>
          <a:lstStyle>
            <a:lvl1pPr>
              <a:defRPr sz="1929"/>
            </a:lvl1pPr>
            <a:lvl2pPr>
              <a:defRPr sz="1821"/>
            </a:lvl2pPr>
            <a:lvl3pPr>
              <a:defRPr sz="1500"/>
            </a:lvl3pPr>
            <a:lvl4pPr>
              <a:defRPr sz="1286"/>
            </a:lvl4pPr>
            <a:lvl5pPr>
              <a:defRPr sz="1286"/>
            </a:lvl5pPr>
            <a:lvl6pPr>
              <a:defRPr sz="1286"/>
            </a:lvl6pPr>
            <a:lvl7pPr>
              <a:defRPr sz="1286"/>
            </a:lvl7pPr>
            <a:lvl8pPr>
              <a:defRPr sz="1286"/>
            </a:lvl8pPr>
            <a:lvl9pPr>
              <a:defRPr sz="128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62" y="1543052"/>
            <a:ext cx="2949178" cy="2858691"/>
          </a:xfrm>
        </p:spPr>
        <p:txBody>
          <a:bodyPr/>
          <a:lstStyle>
            <a:lvl1pPr marL="0" indent="0">
              <a:buNone/>
              <a:defRPr sz="1071"/>
            </a:lvl1pPr>
            <a:lvl2pPr marL="287482" indent="0">
              <a:buNone/>
              <a:defRPr sz="911"/>
            </a:lvl2pPr>
            <a:lvl3pPr marL="574968" indent="0">
              <a:buNone/>
              <a:defRPr sz="696"/>
            </a:lvl3pPr>
            <a:lvl4pPr marL="862450" indent="0">
              <a:buNone/>
              <a:defRPr sz="696"/>
            </a:lvl4pPr>
            <a:lvl5pPr marL="1149938" indent="0">
              <a:buNone/>
              <a:defRPr sz="696"/>
            </a:lvl5pPr>
            <a:lvl6pPr marL="1437418" indent="0">
              <a:buNone/>
              <a:defRPr sz="696"/>
            </a:lvl6pPr>
            <a:lvl7pPr marL="1724901" indent="0">
              <a:buNone/>
              <a:defRPr sz="696"/>
            </a:lvl7pPr>
            <a:lvl8pPr marL="2012385" indent="0">
              <a:buNone/>
              <a:defRPr sz="696"/>
            </a:lvl8pPr>
            <a:lvl9pPr marL="2299870" indent="0">
              <a:buNone/>
              <a:defRPr sz="69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1853A-1A99-47BA-97A8-0C392E89C6B2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AFCD-2AA6-4FBF-A170-24B63B3630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90786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62" y="342900"/>
            <a:ext cx="2949178" cy="1200150"/>
          </a:xfrm>
        </p:spPr>
        <p:txBody>
          <a:bodyPr anchor="b"/>
          <a:lstStyle>
            <a:lvl1pPr>
              <a:defRPr sz="192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5" y="740597"/>
            <a:ext cx="4629151" cy="3655219"/>
          </a:xfrm>
        </p:spPr>
        <p:txBody>
          <a:bodyPr rtlCol="0">
            <a:normAutofit/>
          </a:bodyPr>
          <a:lstStyle>
            <a:lvl1pPr marL="0" indent="0">
              <a:buNone/>
              <a:defRPr sz="1929"/>
            </a:lvl1pPr>
            <a:lvl2pPr marL="287482" indent="0">
              <a:buNone/>
              <a:defRPr sz="1821"/>
            </a:lvl2pPr>
            <a:lvl3pPr marL="574968" indent="0">
              <a:buNone/>
              <a:defRPr sz="1500"/>
            </a:lvl3pPr>
            <a:lvl4pPr marL="862450" indent="0">
              <a:buNone/>
              <a:defRPr sz="1286"/>
            </a:lvl4pPr>
            <a:lvl5pPr marL="1149938" indent="0">
              <a:buNone/>
              <a:defRPr sz="1286"/>
            </a:lvl5pPr>
            <a:lvl6pPr marL="1437418" indent="0">
              <a:buNone/>
              <a:defRPr sz="1286"/>
            </a:lvl6pPr>
            <a:lvl7pPr marL="1724901" indent="0">
              <a:buNone/>
              <a:defRPr sz="1286"/>
            </a:lvl7pPr>
            <a:lvl8pPr marL="2012385" indent="0">
              <a:buNone/>
              <a:defRPr sz="1286"/>
            </a:lvl8pPr>
            <a:lvl9pPr marL="2299870" indent="0">
              <a:buNone/>
              <a:defRPr sz="1286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62" y="1543052"/>
            <a:ext cx="2949178" cy="2858691"/>
          </a:xfrm>
        </p:spPr>
        <p:txBody>
          <a:bodyPr/>
          <a:lstStyle>
            <a:lvl1pPr marL="0" indent="0">
              <a:buNone/>
              <a:defRPr sz="1071"/>
            </a:lvl1pPr>
            <a:lvl2pPr marL="287482" indent="0">
              <a:buNone/>
              <a:defRPr sz="911"/>
            </a:lvl2pPr>
            <a:lvl3pPr marL="574968" indent="0">
              <a:buNone/>
              <a:defRPr sz="696"/>
            </a:lvl3pPr>
            <a:lvl4pPr marL="862450" indent="0">
              <a:buNone/>
              <a:defRPr sz="696"/>
            </a:lvl4pPr>
            <a:lvl5pPr marL="1149938" indent="0">
              <a:buNone/>
              <a:defRPr sz="696"/>
            </a:lvl5pPr>
            <a:lvl6pPr marL="1437418" indent="0">
              <a:buNone/>
              <a:defRPr sz="696"/>
            </a:lvl6pPr>
            <a:lvl7pPr marL="1724901" indent="0">
              <a:buNone/>
              <a:defRPr sz="696"/>
            </a:lvl7pPr>
            <a:lvl8pPr marL="2012385" indent="0">
              <a:buNone/>
              <a:defRPr sz="696"/>
            </a:lvl8pPr>
            <a:lvl9pPr marL="2299870" indent="0">
              <a:buNone/>
              <a:defRPr sz="69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C603E-66E9-4D16-A8C5-2F46CBF14ED3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6C3E5-A922-46BE-8F3E-AE25CE6DEBB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153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6D593-8255-4CF8-94AA-7C3A61B801DF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83C0C-DA3F-498D-8D1A-B12942464B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70434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81" y="273853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6" y="273853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84DEF-A387-4300-92AC-2476BCE9E0E9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CEC19-6A39-41A2-9FE2-7EB4A39113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719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342" tIns="34201" rIns="68342" bIns="342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342" tIns="34201" rIns="68342" bIns="342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342" tIns="34201" rIns="68342" bIns="34201" rtlCol="0" anchor="ctr"/>
          <a:lstStyle>
            <a:lvl1pPr algn="l" defTabSz="794433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C50ABF2-1D63-4420-B7D7-7E9D0A8E1979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342" tIns="34201" rIns="68342" bIns="34201" rtlCol="0" anchor="ctr"/>
          <a:lstStyle>
            <a:lvl1pPr algn="ctr" defTabSz="794433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69250" y="261938"/>
            <a:ext cx="2057400" cy="274637"/>
          </a:xfrm>
          <a:prstGeom prst="rect">
            <a:avLst/>
          </a:prstGeom>
        </p:spPr>
        <p:txBody>
          <a:bodyPr vert="horz" wrap="square" lIns="68342" tIns="34201" rIns="68342" bIns="34201" numCol="1" anchor="ctr" anchorCtr="0" compatLnSpc="1">
            <a:prstTxWarp prst="textNoShape">
              <a:avLst/>
            </a:prstTxWarp>
          </a:bodyPr>
          <a:lstStyle>
            <a:lvl1pPr algn="r" defTabSz="793750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34AAFB7-70E6-46BF-8369-ADF8DB04B71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  <p:sldLayoutId id="2147485209" r:id="rId3"/>
    <p:sldLayoutId id="2147485210" r:id="rId4"/>
    <p:sldLayoutId id="2147485211" r:id="rId5"/>
    <p:sldLayoutId id="2147485212" r:id="rId6"/>
    <p:sldLayoutId id="2147485213" r:id="rId7"/>
    <p:sldLayoutId id="2147485214" r:id="rId8"/>
    <p:sldLayoutId id="2147485215" r:id="rId9"/>
    <p:sldLayoutId id="2147485216" r:id="rId10"/>
    <p:sldLayoutId id="2147485217" r:id="rId11"/>
  </p:sldLayoutIdLst>
  <p:hf hdr="0" ftr="0" dt="0"/>
  <p:txStyles>
    <p:titleStyle>
      <a:lvl1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69863" indent="-169863" algn="l" defTabSz="68421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27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6975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39875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2699" indent="-171173" algn="l" defTabSz="68462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5007" indent="-171173" algn="l" defTabSz="68462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67321" indent="-171173" algn="l" defTabSz="68462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9663" indent="-171173" algn="l" defTabSz="68462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278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4624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6933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9246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1589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3870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6149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8432" algn="l" defTabSz="68462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496" tIns="34283" rIns="68496" bIns="3428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496" tIns="34283" rIns="68496" bIns="342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496" tIns="34283" rIns="68496" bIns="34283" rtlCol="0" anchor="ctr"/>
          <a:lstStyle>
            <a:lvl1pPr algn="l" defTabSz="794706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E95AB69-9F69-42AE-AE8E-0218D5160E20}" type="datetime1">
              <a:rPr lang="en-US"/>
              <a:pPr>
                <a:defRPr/>
              </a:pPr>
              <a:t>7/28/2026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496" tIns="34283" rIns="68496" bIns="34283" rtlCol="0" anchor="ctr"/>
          <a:lstStyle>
            <a:lvl1pPr algn="ctr" defTabSz="794706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68496" tIns="34283" rIns="68496" bIns="34283" numCol="1" anchor="ctr" anchorCtr="0" compatLnSpc="1">
            <a:prstTxWarp prst="textNoShape">
              <a:avLst/>
            </a:prstTxWarp>
          </a:bodyPr>
          <a:lstStyle>
            <a:lvl1pPr algn="r" defTabSz="793750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CF754ED-CC2F-4EB4-BBA6-00E4886D66D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18" r:id="rId1"/>
    <p:sldLayoutId id="2147485219" r:id="rId2"/>
    <p:sldLayoutId id="2147485220" r:id="rId3"/>
    <p:sldLayoutId id="2147485221" r:id="rId4"/>
    <p:sldLayoutId id="2147485222" r:id="rId5"/>
    <p:sldLayoutId id="2147485223" r:id="rId6"/>
    <p:sldLayoutId id="2147485224" r:id="rId7"/>
    <p:sldLayoutId id="2147485225" r:id="rId8"/>
    <p:sldLayoutId id="2147485226" r:id="rId9"/>
    <p:sldLayoutId id="2147485227" r:id="rId10"/>
    <p:sldLayoutId id="2147485228" r:id="rId11"/>
  </p:sldLayoutIdLst>
  <p:hf hdr="0" ftr="0" dt="0"/>
  <p:txStyles>
    <p:titleStyle>
      <a:lvl1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69863" indent="-169863" algn="l" defTabSz="68421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27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6975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39875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3357" indent="-171229" algn="l" defTabSz="68486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5784" indent="-171229" algn="l" defTabSz="68486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68217" indent="-171229" algn="l" defTabSz="68486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0671" indent="-171229" algn="l" defTabSz="68486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404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4862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290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9722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2177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4584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6989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9398" algn="l" defTabSz="68486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195" r:id="rId1"/>
    <p:sldLayoutId id="2147485229" r:id="rId2"/>
    <p:sldLayoutId id="2147485230" r:id="rId3"/>
  </p:sldLayoutIdLst>
  <p:hf hdr="0" ftr="0" dt="0"/>
  <p:txStyles>
    <p:titleStyle>
      <a:lvl1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69863" indent="-169863" algn="l" defTabSz="68421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27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85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14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7335" tIns="53673" rIns="107335" bIns="5367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7335" tIns="53673" rIns="107335" bIns="536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107335" tIns="53673" rIns="107335" bIns="53673" rtlCol="0" anchor="ctr"/>
          <a:lstStyle>
            <a:lvl1pPr algn="l" defTabSz="685095" eaLnBrk="1" fontAlgn="auto" hangingPunct="1">
              <a:spcBef>
                <a:spcPts val="0"/>
              </a:spcBef>
              <a:spcAft>
                <a:spcPts val="0"/>
              </a:spcAft>
              <a:defRPr sz="696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F5136C7-81EC-41FC-B879-E9C763EC22F3}" type="datetime1">
              <a:rPr lang="en-US"/>
              <a:pPr>
                <a:defRPr/>
              </a:pPr>
              <a:t>7/28/2026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107335" tIns="53673" rIns="107335" bIns="53673" rtlCol="0" anchor="ctr"/>
          <a:lstStyle>
            <a:lvl1pPr algn="ctr" defTabSz="685095" eaLnBrk="1" fontAlgn="auto" hangingPunct="1">
              <a:spcBef>
                <a:spcPts val="0"/>
              </a:spcBef>
              <a:spcAft>
                <a:spcPts val="0"/>
              </a:spcAft>
              <a:defRPr sz="696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107335" tIns="53673" rIns="107335" bIns="53673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1B9D380-408C-46DA-A7AD-C0254CB714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96" r:id="rId1"/>
    <p:sldLayoutId id="2147485197" r:id="rId2"/>
    <p:sldLayoutId id="2147485198" r:id="rId3"/>
    <p:sldLayoutId id="2147485199" r:id="rId4"/>
    <p:sldLayoutId id="2147485200" r:id="rId5"/>
    <p:sldLayoutId id="2147485201" r:id="rId6"/>
    <p:sldLayoutId id="2147485202" r:id="rId7"/>
    <p:sldLayoutId id="2147485203" r:id="rId8"/>
    <p:sldLayoutId id="2147485204" r:id="rId9"/>
    <p:sldLayoutId id="2147485205" r:id="rId10"/>
    <p:sldLayoutId id="2147485206" r:id="rId11"/>
  </p:sldLayoutIdLst>
  <p:hf hdr="0" ftr="0" dt="0"/>
  <p:txStyles>
    <p:titleStyle>
      <a:lvl1pPr algn="l" defTabSz="5746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5746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2pPr>
      <a:lvl3pPr algn="l" defTabSz="5746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3pPr>
      <a:lvl4pPr algn="l" defTabSz="5746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4pPr>
      <a:lvl5pPr algn="l" defTabSz="5746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574675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574675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574675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574675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42875" indent="-142875" algn="l" defTabSz="574675" rtl="0" eaLnBrk="0" fontAlgn="base" hangingPunct="0">
        <a:lnSpc>
          <a:spcPct val="90000"/>
        </a:lnSpc>
        <a:spcBef>
          <a:spcPts val="62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30213" indent="-142875" algn="l" defTabSz="574675" rtl="0" eaLnBrk="0" fontAlgn="base" hangingPunct="0">
        <a:lnSpc>
          <a:spcPct val="90000"/>
        </a:lnSpc>
        <a:spcBef>
          <a:spcPts val="313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17550" indent="-142875" algn="l" defTabSz="574675" rtl="0" eaLnBrk="0" fontAlgn="base" hangingPunct="0">
        <a:lnSpc>
          <a:spcPct val="90000"/>
        </a:lnSpc>
        <a:spcBef>
          <a:spcPts val="313"/>
        </a:spcBef>
        <a:spcAft>
          <a:spcPct val="0"/>
        </a:spcAft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42875" algn="l" defTabSz="574675" rtl="0" eaLnBrk="0" fontAlgn="base" hangingPunct="0">
        <a:lnSpc>
          <a:spcPct val="90000"/>
        </a:lnSpc>
        <a:spcBef>
          <a:spcPts val="313"/>
        </a:spcBef>
        <a:spcAft>
          <a:spcPct val="0"/>
        </a:spcAft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92225" indent="-142875" algn="l" defTabSz="574675" rtl="0" eaLnBrk="0" fontAlgn="base" hangingPunct="0">
        <a:lnSpc>
          <a:spcPct val="90000"/>
        </a:lnSpc>
        <a:spcBef>
          <a:spcPts val="313"/>
        </a:spcBef>
        <a:spcAft>
          <a:spcPct val="0"/>
        </a:spcAft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581156" indent="-143741" algn="l" defTabSz="574968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868647" indent="-143741" algn="l" defTabSz="574968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2156126" indent="-143741" algn="l" defTabSz="574968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443614" indent="-143741" algn="l" defTabSz="574968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287482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2pPr>
      <a:lvl3pPr marL="574968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862450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49938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37418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724901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2012385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299870" algn="l" defTabSz="574968" rtl="0" eaLnBrk="1" latinLnBrk="0" hangingPunct="1"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7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5.e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8.pn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8.jpg"/><Relationship Id="rId9" Type="http://schemas.openxmlformats.org/officeDocument/2006/relationships/image" Target="../media/image20.png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jp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5.png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9.pn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39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jpe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39.pn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39.pn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39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39.pn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39.pn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39.pn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40.png"/><Relationship Id="rId9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18" Type="http://schemas.openxmlformats.org/officeDocument/2006/relationships/image" Target="../media/image85.png"/><Relationship Id="rId3" Type="http://schemas.openxmlformats.org/officeDocument/2006/relationships/image" Target="../media/image7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17" Type="http://schemas.openxmlformats.org/officeDocument/2006/relationships/image" Target="../media/image84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83.png"/><Relationship Id="rId20" Type="http://schemas.openxmlformats.org/officeDocument/2006/relationships/image" Target="../media/image8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19" Type="http://schemas.openxmlformats.org/officeDocument/2006/relationships/image" Target="../media/image86.png"/><Relationship Id="rId4" Type="http://schemas.openxmlformats.org/officeDocument/2006/relationships/image" Target="../media/image8.jp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216816" y="2069784"/>
            <a:ext cx="8767527" cy="1442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st="63500" dir="2700000" sx="110000" sy="110000" algn="tl" rotWithShape="0">
              <a:prstClr val="black">
                <a:alpha val="40000"/>
              </a:prstClr>
            </a:outerShdw>
          </a:effectLst>
        </p:spPr>
        <p:txBody>
          <a:bodyPr lIns="30102" tIns="38237" rIns="30102" bIns="38237">
            <a:spAutoFit/>
          </a:bodyPr>
          <a:lstStyle/>
          <a:p>
            <a:pPr algn="ctr" defTabSz="803409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3089146" algn="l"/>
              </a:tabLst>
              <a:defRPr/>
            </a:pPr>
            <a:r>
              <a:rPr lang="ru-RU" sz="2464" b="1" dirty="0">
                <a:ln w="6350">
                  <a:solidFill>
                    <a:prstClr val="white"/>
                  </a:solidFill>
                </a:ln>
                <a:solidFill>
                  <a:srgbClr val="C00000"/>
                </a:solidFill>
                <a:latin typeface="Impact" pitchFamily="34" charset="0"/>
                <a:cs typeface="Arial" panose="020B0604020202020204" pitchFamily="34" charset="0"/>
              </a:rPr>
              <a:t>Мобилизационный людской резерв.</a:t>
            </a:r>
          </a:p>
          <a:p>
            <a:pPr algn="ctr" defTabSz="803409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3089146" algn="l"/>
              </a:tabLst>
              <a:defRPr/>
            </a:pPr>
            <a:r>
              <a:rPr lang="ru-RU" sz="2464" b="1" dirty="0">
                <a:ln w="6350">
                  <a:solidFill>
                    <a:prstClr val="white"/>
                  </a:solidFill>
                </a:ln>
                <a:solidFill>
                  <a:srgbClr val="C00000"/>
                </a:solidFill>
                <a:latin typeface="Impact" pitchFamily="34" charset="0"/>
                <a:cs typeface="Arial" panose="020B0604020202020204" pitchFamily="34" charset="0"/>
              </a:rPr>
              <a:t>Создание территориальных отрядов «Барс»</a:t>
            </a:r>
          </a:p>
          <a:p>
            <a:pPr algn="ctr" defTabSz="803409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3089146" algn="l"/>
              </a:tabLst>
              <a:defRPr/>
            </a:pPr>
            <a:r>
              <a:rPr lang="ru-RU" sz="2464" b="1" dirty="0">
                <a:ln w="6350">
                  <a:solidFill>
                    <a:prstClr val="white"/>
                  </a:solidFill>
                </a:ln>
                <a:solidFill>
                  <a:srgbClr val="C00000"/>
                </a:solidFill>
                <a:latin typeface="Impact" pitchFamily="34" charset="0"/>
                <a:cs typeface="Arial" panose="020B0604020202020204" pitchFamily="34" charset="0"/>
              </a:rPr>
              <a:t>(мобильных огневых групп), </a:t>
            </a:r>
          </a:p>
          <a:p>
            <a:pPr algn="ctr" defTabSz="803409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3089146" algn="l"/>
              </a:tabLst>
              <a:defRPr/>
            </a:pPr>
            <a:r>
              <a:rPr lang="ru-RU" sz="2464" b="1" dirty="0">
                <a:ln w="6350">
                  <a:solidFill>
                    <a:prstClr val="white"/>
                  </a:solidFill>
                </a:ln>
                <a:solidFill>
                  <a:srgbClr val="C00000"/>
                </a:solidFill>
                <a:latin typeface="Impact" pitchFamily="34" charset="0"/>
                <a:cs typeface="Arial" panose="020B0604020202020204" pitchFamily="34" charset="0"/>
              </a:rPr>
              <a:t>комплектуемых резервистами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9463" y="131763"/>
            <a:ext cx="584200" cy="6842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1989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70D631F-9DE2-456F-AD7C-02440FE9CD29}" type="slidenum">
              <a:rPr lang="ru-RU" altLang="ru-RU" sz="600">
                <a:solidFill>
                  <a:srgbClr val="898989"/>
                </a:solidFill>
              </a:rPr>
              <a:pPr/>
              <a:t>1</a:t>
            </a:fld>
            <a:endParaRPr lang="ru-RU" altLang="ru-RU" sz="6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Рисунок 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18567">
            <a:off x="160582" y="-454429"/>
            <a:ext cx="8263544" cy="6354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"/>
            <a:lightRig rig="threePt" dir="t"/>
          </a:scene3d>
        </p:spPr>
      </p:pic>
      <p:sp>
        <p:nvSpPr>
          <p:cNvPr id="83" name="Прямоугольник 82"/>
          <p:cNvSpPr/>
          <p:nvPr/>
        </p:nvSpPr>
        <p:spPr>
          <a:xfrm>
            <a:off x="-10885" y="-3416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664" tIns="24334" rIns="48664" bIns="24334" anchor="ctr"/>
          <a:lstStyle/>
          <a:p>
            <a:pPr algn="ctr" defTabSz="456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25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75489" y="31900"/>
            <a:ext cx="8160116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310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Нормативные правовые основы содержания резерва</a:t>
            </a:r>
          </a:p>
        </p:txBody>
      </p:sp>
      <p:sp>
        <p:nvSpPr>
          <p:cNvPr id="85" name="Номер слайда 1"/>
          <p:cNvSpPr txBox="1">
            <a:spLocks/>
          </p:cNvSpPr>
          <p:nvPr/>
        </p:nvSpPr>
        <p:spPr>
          <a:xfrm>
            <a:off x="8669465" y="30157"/>
            <a:ext cx="474171" cy="311610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37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Arial Narrow" panose="020B0606020202030204" pitchFamily="34" charset="0"/>
                <a:cs typeface="Arial" pitchFamily="34" charset="0"/>
              </a:rPr>
              <a:t>2</a:t>
            </a:r>
            <a:endParaRPr lang="ru-RU" sz="18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301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3019" name="Группа 393"/>
          <p:cNvGrpSpPr>
            <a:grpSpLocks/>
          </p:cNvGrpSpPr>
          <p:nvPr/>
        </p:nvGrpSpPr>
        <p:grpSpPr bwMode="auto">
          <a:xfrm>
            <a:off x="4768850" y="1497013"/>
            <a:ext cx="1192213" cy="1538287"/>
            <a:chOff x="2560832" y="1565665"/>
            <a:chExt cx="1244582" cy="1552506"/>
          </a:xfrm>
        </p:grpSpPr>
        <p:sp>
          <p:nvSpPr>
            <p:cNvPr id="395" name="TextBox 394"/>
            <p:cNvSpPr txBox="1"/>
            <p:nvPr/>
          </p:nvSpPr>
          <p:spPr>
            <a:xfrm>
              <a:off x="2560832" y="1565665"/>
              <a:ext cx="1244582" cy="1552506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95988" rIns="0" bIns="23997"/>
            <a:lstStyle/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r>
                <a:rPr lang="ru-RU" sz="675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УКАЗ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ПРЕЗИДЕНТА 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РОССИЙСКОЙ ФЕДЕРАЦИИ</a:t>
              </a:r>
              <a:endParaRPr lang="ru-RU" sz="300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45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от 17.07.2015 г. № 370</a:t>
              </a: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60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«О создании мобилизационного людского резерва Вооруженных Сил Российской Федерации»</a:t>
              </a:r>
            </a:p>
          </p:txBody>
        </p:sp>
        <p:grpSp>
          <p:nvGrpSpPr>
            <p:cNvPr id="43146" name="Группа 395"/>
            <p:cNvGrpSpPr>
              <a:grpSpLocks/>
            </p:cNvGrpSpPr>
            <p:nvPr/>
          </p:nvGrpSpPr>
          <p:grpSpPr bwMode="auto">
            <a:xfrm>
              <a:off x="3090030" y="1638838"/>
              <a:ext cx="216571" cy="253036"/>
              <a:chOff x="815646" y="1672228"/>
              <a:chExt cx="216571" cy="253036"/>
            </a:xfrm>
          </p:grpSpPr>
          <p:sp>
            <p:nvSpPr>
              <p:cNvPr id="397" name="Freeform 66"/>
              <p:cNvSpPr>
                <a:spLocks/>
              </p:cNvSpPr>
              <p:nvPr/>
            </p:nvSpPr>
            <p:spPr bwMode="auto">
              <a:xfrm>
                <a:off x="815105" y="1672755"/>
                <a:ext cx="217097" cy="253143"/>
              </a:xfrm>
              <a:custGeom>
                <a:avLst/>
                <a:gdLst>
                  <a:gd name="T0" fmla="*/ 11169 w 11189"/>
                  <a:gd name="T1" fmla="*/ 11270 h 13462"/>
                  <a:gd name="T2" fmla="*/ 9749 w 11189"/>
                  <a:gd name="T3" fmla="*/ 12576 h 13462"/>
                  <a:gd name="T4" fmla="*/ 9749 w 11189"/>
                  <a:gd name="T5" fmla="*/ 12576 h 13462"/>
                  <a:gd name="T6" fmla="*/ 6868 w 11189"/>
                  <a:gd name="T7" fmla="*/ 12576 h 13462"/>
                  <a:gd name="T8" fmla="*/ 5611 w 11189"/>
                  <a:gd name="T9" fmla="*/ 13462 h 13462"/>
                  <a:gd name="T10" fmla="*/ 4336 w 11189"/>
                  <a:gd name="T11" fmla="*/ 12576 h 13462"/>
                  <a:gd name="T12" fmla="*/ 4336 w 11189"/>
                  <a:gd name="T13" fmla="*/ 12576 h 13462"/>
                  <a:gd name="T14" fmla="*/ 1336 w 11189"/>
                  <a:gd name="T15" fmla="*/ 12576 h 13462"/>
                  <a:gd name="T16" fmla="*/ 10 w 11189"/>
                  <a:gd name="T17" fmla="*/ 11270 h 13462"/>
                  <a:gd name="T18" fmla="*/ 10 w 11189"/>
                  <a:gd name="T19" fmla="*/ 11270 h 13462"/>
                  <a:gd name="T20" fmla="*/ 10 w 11189"/>
                  <a:gd name="T21" fmla="*/ 11245 h 13462"/>
                  <a:gd name="T22" fmla="*/ 0 w 11189"/>
                  <a:gd name="T23" fmla="*/ 11245 h 13462"/>
                  <a:gd name="T24" fmla="*/ 0 w 11189"/>
                  <a:gd name="T25" fmla="*/ 0 h 13462"/>
                  <a:gd name="T26" fmla="*/ 11189 w 11189"/>
                  <a:gd name="T27" fmla="*/ 0 h 13462"/>
                  <a:gd name="T28" fmla="*/ 11189 w 11189"/>
                  <a:gd name="T29" fmla="*/ 11245 h 13462"/>
                  <a:gd name="T30" fmla="*/ 11169 w 11189"/>
                  <a:gd name="T31" fmla="*/ 11245 h 13462"/>
                  <a:gd name="T32" fmla="*/ 11169 w 11189"/>
                  <a:gd name="T33" fmla="*/ 11270 h 13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89" h="13462">
                    <a:moveTo>
                      <a:pt x="11169" y="11270"/>
                    </a:moveTo>
                    <a:cubicBezTo>
                      <a:pt x="11189" y="12177"/>
                      <a:pt x="10650" y="12576"/>
                      <a:pt x="9749" y="12576"/>
                    </a:cubicBezTo>
                    <a:lnTo>
                      <a:pt x="9749" y="12576"/>
                    </a:lnTo>
                    <a:lnTo>
                      <a:pt x="6868" y="12576"/>
                    </a:lnTo>
                    <a:cubicBezTo>
                      <a:pt x="6200" y="12576"/>
                      <a:pt x="5647" y="13119"/>
                      <a:pt x="5611" y="13462"/>
                    </a:cubicBezTo>
                    <a:cubicBezTo>
                      <a:pt x="5626" y="13129"/>
                      <a:pt x="4968" y="12535"/>
                      <a:pt x="4336" y="12576"/>
                    </a:cubicBezTo>
                    <a:lnTo>
                      <a:pt x="4336" y="12576"/>
                    </a:lnTo>
                    <a:lnTo>
                      <a:pt x="1336" y="12576"/>
                    </a:lnTo>
                    <a:cubicBezTo>
                      <a:pt x="424" y="12576"/>
                      <a:pt x="10" y="12177"/>
                      <a:pt x="10" y="11270"/>
                    </a:cubicBezTo>
                    <a:lnTo>
                      <a:pt x="10" y="11270"/>
                    </a:lnTo>
                    <a:lnTo>
                      <a:pt x="10" y="11245"/>
                    </a:lnTo>
                    <a:lnTo>
                      <a:pt x="0" y="11245"/>
                    </a:lnTo>
                    <a:lnTo>
                      <a:pt x="0" y="0"/>
                    </a:lnTo>
                    <a:lnTo>
                      <a:pt x="11189" y="0"/>
                    </a:lnTo>
                    <a:lnTo>
                      <a:pt x="11189" y="11245"/>
                    </a:lnTo>
                    <a:lnTo>
                      <a:pt x="11169" y="11245"/>
                    </a:lnTo>
                    <a:lnTo>
                      <a:pt x="11169" y="11270"/>
                    </a:lnTo>
                    <a:close/>
                  </a:path>
                </a:pathLst>
              </a:custGeom>
              <a:solidFill>
                <a:srgbClr val="DD2A1B"/>
              </a:solidFill>
              <a:ln w="3175">
                <a:solidFill>
                  <a:srgbClr val="000000">
                    <a:lumMod val="65000"/>
                    <a:lumOff val="35000"/>
                  </a:srgbClr>
                </a:solidFill>
                <a:round/>
                <a:headEnd/>
                <a:tailEnd/>
              </a:ln>
            </p:spPr>
            <p:txBody>
              <a:bodyPr lIns="121904" tIns="60952" rIns="121904" bIns="60952"/>
              <a:lstStyle/>
              <a:p>
                <a:pPr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050" kern="0">
                  <a:solidFill>
                    <a:srgbClr val="000000"/>
                  </a:solidFill>
                  <a:latin typeface="Arial"/>
                  <a:cs typeface="Arial" panose="020B0604020202020204" pitchFamily="34" charset="0"/>
                </a:endParaRPr>
              </a:p>
            </p:txBody>
          </p:sp>
          <p:pic>
            <p:nvPicPr>
              <p:cNvPr id="398" name="Рисунок 397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828363" y="1687174"/>
                <a:ext cx="192239" cy="213089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3020" name="Группа 398"/>
          <p:cNvGrpSpPr>
            <a:grpSpLocks/>
          </p:cNvGrpSpPr>
          <p:nvPr/>
        </p:nvGrpSpPr>
        <p:grpSpPr bwMode="auto">
          <a:xfrm>
            <a:off x="5999163" y="1497013"/>
            <a:ext cx="1155700" cy="1538287"/>
            <a:chOff x="4192170" y="1593535"/>
            <a:chExt cx="1155334" cy="1516248"/>
          </a:xfrm>
        </p:grpSpPr>
        <p:sp>
          <p:nvSpPr>
            <p:cNvPr id="400" name="TextBox 399"/>
            <p:cNvSpPr txBox="1"/>
            <p:nvPr/>
          </p:nvSpPr>
          <p:spPr>
            <a:xfrm>
              <a:off x="4192170" y="1593535"/>
              <a:ext cx="1155334" cy="1516248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71969" rIns="0" bIns="17992"/>
            <a:lstStyle/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r>
                <a:rPr lang="ru-RU" sz="675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УКАЗ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ПРЕЗИДЕНТА 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РОССИЙСКОЙ ФЕДЕРАЦИИ</a:t>
              </a:r>
              <a:endParaRPr lang="ru-RU" sz="300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45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от 25.08.2021 г. № 492</a:t>
              </a: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60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«О мобилизационном людском резерве Вооруженных Сил </a:t>
              </a:r>
            </a:p>
            <a:p>
              <a:pPr algn="ctr" defTabSz="675797" eaLnBrk="1" hangingPunct="1">
                <a:defRPr/>
              </a:pPr>
              <a:r>
                <a:rPr lang="ru-RU" sz="60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Российской Федерации»</a:t>
              </a:r>
            </a:p>
          </p:txBody>
        </p:sp>
        <p:grpSp>
          <p:nvGrpSpPr>
            <p:cNvPr id="43142" name="Группа 400"/>
            <p:cNvGrpSpPr>
              <a:grpSpLocks/>
            </p:cNvGrpSpPr>
            <p:nvPr/>
          </p:nvGrpSpPr>
          <p:grpSpPr bwMode="auto">
            <a:xfrm>
              <a:off x="4662119" y="1637633"/>
              <a:ext cx="216571" cy="253036"/>
              <a:chOff x="761246" y="1677896"/>
              <a:chExt cx="216571" cy="253036"/>
            </a:xfrm>
          </p:grpSpPr>
          <p:sp>
            <p:nvSpPr>
              <p:cNvPr id="402" name="Freeform 66"/>
              <p:cNvSpPr>
                <a:spLocks/>
              </p:cNvSpPr>
              <p:nvPr/>
            </p:nvSpPr>
            <p:spPr bwMode="auto">
              <a:xfrm>
                <a:off x="761048" y="1677611"/>
                <a:ext cx="217418" cy="253490"/>
              </a:xfrm>
              <a:custGeom>
                <a:avLst/>
                <a:gdLst>
                  <a:gd name="T0" fmla="*/ 11169 w 11189"/>
                  <a:gd name="T1" fmla="*/ 11270 h 13462"/>
                  <a:gd name="T2" fmla="*/ 9749 w 11189"/>
                  <a:gd name="T3" fmla="*/ 12576 h 13462"/>
                  <a:gd name="T4" fmla="*/ 9749 w 11189"/>
                  <a:gd name="T5" fmla="*/ 12576 h 13462"/>
                  <a:gd name="T6" fmla="*/ 6868 w 11189"/>
                  <a:gd name="T7" fmla="*/ 12576 h 13462"/>
                  <a:gd name="T8" fmla="*/ 5611 w 11189"/>
                  <a:gd name="T9" fmla="*/ 13462 h 13462"/>
                  <a:gd name="T10" fmla="*/ 4336 w 11189"/>
                  <a:gd name="T11" fmla="*/ 12576 h 13462"/>
                  <a:gd name="T12" fmla="*/ 4336 w 11189"/>
                  <a:gd name="T13" fmla="*/ 12576 h 13462"/>
                  <a:gd name="T14" fmla="*/ 1336 w 11189"/>
                  <a:gd name="T15" fmla="*/ 12576 h 13462"/>
                  <a:gd name="T16" fmla="*/ 10 w 11189"/>
                  <a:gd name="T17" fmla="*/ 11270 h 13462"/>
                  <a:gd name="T18" fmla="*/ 10 w 11189"/>
                  <a:gd name="T19" fmla="*/ 11270 h 13462"/>
                  <a:gd name="T20" fmla="*/ 10 w 11189"/>
                  <a:gd name="T21" fmla="*/ 11245 h 13462"/>
                  <a:gd name="T22" fmla="*/ 0 w 11189"/>
                  <a:gd name="T23" fmla="*/ 11245 h 13462"/>
                  <a:gd name="T24" fmla="*/ 0 w 11189"/>
                  <a:gd name="T25" fmla="*/ 0 h 13462"/>
                  <a:gd name="T26" fmla="*/ 11189 w 11189"/>
                  <a:gd name="T27" fmla="*/ 0 h 13462"/>
                  <a:gd name="T28" fmla="*/ 11189 w 11189"/>
                  <a:gd name="T29" fmla="*/ 11245 h 13462"/>
                  <a:gd name="T30" fmla="*/ 11169 w 11189"/>
                  <a:gd name="T31" fmla="*/ 11245 h 13462"/>
                  <a:gd name="T32" fmla="*/ 11169 w 11189"/>
                  <a:gd name="T33" fmla="*/ 11270 h 13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89" h="13462">
                    <a:moveTo>
                      <a:pt x="11169" y="11270"/>
                    </a:moveTo>
                    <a:cubicBezTo>
                      <a:pt x="11189" y="12177"/>
                      <a:pt x="10650" y="12576"/>
                      <a:pt x="9749" y="12576"/>
                    </a:cubicBezTo>
                    <a:lnTo>
                      <a:pt x="9749" y="12576"/>
                    </a:lnTo>
                    <a:lnTo>
                      <a:pt x="6868" y="12576"/>
                    </a:lnTo>
                    <a:cubicBezTo>
                      <a:pt x="6200" y="12576"/>
                      <a:pt x="5647" y="13119"/>
                      <a:pt x="5611" y="13462"/>
                    </a:cubicBezTo>
                    <a:cubicBezTo>
                      <a:pt x="5626" y="13129"/>
                      <a:pt x="4968" y="12535"/>
                      <a:pt x="4336" y="12576"/>
                    </a:cubicBezTo>
                    <a:lnTo>
                      <a:pt x="4336" y="12576"/>
                    </a:lnTo>
                    <a:lnTo>
                      <a:pt x="1336" y="12576"/>
                    </a:lnTo>
                    <a:cubicBezTo>
                      <a:pt x="424" y="12576"/>
                      <a:pt x="10" y="12177"/>
                      <a:pt x="10" y="11270"/>
                    </a:cubicBezTo>
                    <a:lnTo>
                      <a:pt x="10" y="11270"/>
                    </a:lnTo>
                    <a:lnTo>
                      <a:pt x="10" y="11245"/>
                    </a:lnTo>
                    <a:lnTo>
                      <a:pt x="0" y="11245"/>
                    </a:lnTo>
                    <a:lnTo>
                      <a:pt x="0" y="0"/>
                    </a:lnTo>
                    <a:lnTo>
                      <a:pt x="11189" y="0"/>
                    </a:lnTo>
                    <a:lnTo>
                      <a:pt x="11189" y="11245"/>
                    </a:lnTo>
                    <a:lnTo>
                      <a:pt x="11169" y="11245"/>
                    </a:lnTo>
                    <a:lnTo>
                      <a:pt x="11169" y="11270"/>
                    </a:lnTo>
                    <a:close/>
                  </a:path>
                </a:pathLst>
              </a:custGeom>
              <a:solidFill>
                <a:srgbClr val="DD2A1B"/>
              </a:solidFill>
              <a:ln w="3175">
                <a:solidFill>
                  <a:srgbClr val="000000">
                    <a:lumMod val="65000"/>
                    <a:lumOff val="35000"/>
                  </a:srgbClr>
                </a:solidFill>
                <a:round/>
                <a:headEnd/>
                <a:tailEnd/>
              </a:ln>
            </p:spPr>
            <p:txBody>
              <a:bodyPr lIns="121904" tIns="60952" rIns="121904" bIns="60952"/>
              <a:lstStyle/>
              <a:p>
                <a:pPr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050" kern="0">
                  <a:solidFill>
                    <a:srgbClr val="000000"/>
                  </a:solidFill>
                  <a:latin typeface="Arial"/>
                  <a:cs typeface="Arial" panose="020B0604020202020204" pitchFamily="34" charset="0"/>
                </a:endParaRPr>
              </a:p>
            </p:txBody>
          </p:sp>
          <p:pic>
            <p:nvPicPr>
              <p:cNvPr id="403" name="Рисунок 402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775331" y="1682305"/>
                <a:ext cx="192027" cy="21437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3021" name="Группа 418"/>
          <p:cNvGrpSpPr>
            <a:grpSpLocks/>
          </p:cNvGrpSpPr>
          <p:nvPr/>
        </p:nvGrpSpPr>
        <p:grpSpPr bwMode="auto">
          <a:xfrm>
            <a:off x="1570038" y="1493838"/>
            <a:ext cx="1243012" cy="1541462"/>
            <a:chOff x="3234522" y="886132"/>
            <a:chExt cx="958110" cy="1166506"/>
          </a:xfrm>
        </p:grpSpPr>
        <p:grpSp>
          <p:nvGrpSpPr>
            <p:cNvPr id="43127" name="Группа 419"/>
            <p:cNvGrpSpPr>
              <a:grpSpLocks/>
            </p:cNvGrpSpPr>
            <p:nvPr/>
          </p:nvGrpSpPr>
          <p:grpSpPr bwMode="auto">
            <a:xfrm>
              <a:off x="3246562" y="886132"/>
              <a:ext cx="946070" cy="1166506"/>
              <a:chOff x="7851443" y="3246421"/>
              <a:chExt cx="1261426" cy="1555342"/>
            </a:xfrm>
          </p:grpSpPr>
          <p:grpSp>
            <p:nvGrpSpPr>
              <p:cNvPr id="43131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430" name="AutoShape 20"/>
                <p:cNvSpPr>
                  <a:spLocks noChangeArrowheads="1"/>
                </p:cNvSpPr>
                <p:nvPr/>
              </p:nvSpPr>
              <p:spPr bwMode="auto">
                <a:xfrm>
                  <a:off x="344" y="676"/>
                  <a:ext cx="2070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1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3"/>
                  <a:ext cx="2119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2" name="AutoShape 22"/>
                <p:cNvSpPr>
                  <a:spLocks noChangeArrowheads="1"/>
                </p:cNvSpPr>
                <p:nvPr/>
              </p:nvSpPr>
              <p:spPr bwMode="auto">
                <a:xfrm>
                  <a:off x="290" y="727"/>
                  <a:ext cx="2070" cy="2838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3" name="AutoShape 23"/>
                <p:cNvSpPr>
                  <a:spLocks noChangeArrowheads="1"/>
                </p:cNvSpPr>
                <p:nvPr/>
              </p:nvSpPr>
              <p:spPr bwMode="auto">
                <a:xfrm>
                  <a:off x="213" y="812"/>
                  <a:ext cx="2070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425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133" name="Группа 425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428" name="Freeform 6"/>
                <p:cNvSpPr>
                  <a:spLocks/>
                </p:cNvSpPr>
                <p:nvPr/>
              </p:nvSpPr>
              <p:spPr bwMode="auto">
                <a:xfrm>
                  <a:off x="6100868" y="1301519"/>
                  <a:ext cx="709615" cy="856210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429" name="Рисунок 428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27" name="Text Box 89"/>
              <p:cNvSpPr txBox="1">
                <a:spLocks noChangeArrowheads="1"/>
              </p:cNvSpPr>
              <p:nvPr/>
            </p:nvSpPr>
            <p:spPr bwMode="auto">
              <a:xfrm>
                <a:off x="7868020" y="3899953"/>
                <a:ext cx="1132274" cy="72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ФЕДЕРАЛЬНЫЙ ЗАКОН</a:t>
                </a:r>
              </a:p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</a:t>
                </a:r>
                <a:r>
                  <a:rPr lang="ru-RU" sz="825" b="1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28 марта 1998 </a:t>
                </a: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г.</a:t>
                </a:r>
              </a:p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№ </a:t>
                </a:r>
                <a:r>
                  <a:rPr lang="ru-RU" sz="825" b="1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53-ФЗ</a:t>
                </a:r>
                <a:endParaRPr lang="ru-RU" sz="82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0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34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 воинской обязанности и военной службе»</a:t>
                </a:r>
              </a:p>
            </p:txBody>
          </p:sp>
        </p:grpSp>
        <p:grpSp>
          <p:nvGrpSpPr>
            <p:cNvPr id="43128" name="Группа 420"/>
            <p:cNvGrpSpPr>
              <a:grpSpLocks/>
            </p:cNvGrpSpPr>
            <p:nvPr/>
          </p:nvGrpSpPr>
          <p:grpSpPr bwMode="auto">
            <a:xfrm>
              <a:off x="3234522" y="1906599"/>
              <a:ext cx="891469" cy="88730"/>
              <a:chOff x="8233817" y="4618220"/>
              <a:chExt cx="3540661" cy="76612"/>
            </a:xfrm>
          </p:grpSpPr>
          <p:sp>
            <p:nvSpPr>
              <p:cNvPr id="422" name="Text Box 89"/>
              <p:cNvSpPr txBox="1">
                <a:spLocks noChangeArrowheads="1"/>
              </p:cNvSpPr>
              <p:nvPr/>
            </p:nvSpPr>
            <p:spPr bwMode="auto">
              <a:xfrm>
                <a:off x="9254406" y="4617767"/>
                <a:ext cx="1137228" cy="68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3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6065"/>
                <a:ext cx="3542902" cy="68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2" name="Группа 433"/>
          <p:cNvGrpSpPr>
            <a:grpSpLocks/>
          </p:cNvGrpSpPr>
          <p:nvPr/>
        </p:nvGrpSpPr>
        <p:grpSpPr bwMode="auto">
          <a:xfrm>
            <a:off x="312738" y="3343275"/>
            <a:ext cx="1187450" cy="1789113"/>
            <a:chOff x="3234522" y="886135"/>
            <a:chExt cx="958110" cy="1166507"/>
          </a:xfrm>
        </p:grpSpPr>
        <p:grpSp>
          <p:nvGrpSpPr>
            <p:cNvPr id="43113" name="Группа 434"/>
            <p:cNvGrpSpPr>
              <a:grpSpLocks/>
            </p:cNvGrpSpPr>
            <p:nvPr/>
          </p:nvGrpSpPr>
          <p:grpSpPr bwMode="auto">
            <a:xfrm>
              <a:off x="3246562" y="886135"/>
              <a:ext cx="946070" cy="1166507"/>
              <a:chOff x="7851443" y="3246421"/>
              <a:chExt cx="1261426" cy="1555342"/>
            </a:xfrm>
          </p:grpSpPr>
          <p:grpSp>
            <p:nvGrpSpPr>
              <p:cNvPr id="43117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445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6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7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7" name="AutoShape 22"/>
                <p:cNvSpPr>
                  <a:spLocks noChangeArrowheads="1"/>
                </p:cNvSpPr>
                <p:nvPr/>
              </p:nvSpPr>
              <p:spPr bwMode="auto">
                <a:xfrm>
                  <a:off x="263" y="728"/>
                  <a:ext cx="2098" cy="2839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8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4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440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119" name="Группа 440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443" name="Freeform 6"/>
                <p:cNvSpPr>
                  <a:spLocks/>
                </p:cNvSpPr>
                <p:nvPr/>
              </p:nvSpPr>
              <p:spPr bwMode="auto">
                <a:xfrm>
                  <a:off x="6050958" y="1301886"/>
                  <a:ext cx="756704" cy="855498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444" name="Рисунок 443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42" name="Text Box 89"/>
              <p:cNvSpPr txBox="1">
                <a:spLocks noChangeArrowheads="1"/>
              </p:cNvSpPr>
              <p:nvPr/>
            </p:nvSpPr>
            <p:spPr bwMode="auto">
              <a:xfrm>
                <a:off x="7867838" y="3899196"/>
                <a:ext cx="1132312" cy="667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28.10.2013 г. № 964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75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 внесении изменений в Положение о проведении военных сборов»</a:t>
                </a:r>
              </a:p>
            </p:txBody>
          </p:sp>
        </p:grpSp>
        <p:grpSp>
          <p:nvGrpSpPr>
            <p:cNvPr id="43114" name="Группа 435"/>
            <p:cNvGrpSpPr>
              <a:grpSpLocks/>
            </p:cNvGrpSpPr>
            <p:nvPr/>
          </p:nvGrpSpPr>
          <p:grpSpPr bwMode="auto">
            <a:xfrm>
              <a:off x="3234522" y="1906576"/>
              <a:ext cx="891469" cy="77888"/>
              <a:chOff x="8233817" y="4618220"/>
              <a:chExt cx="3540661" cy="67251"/>
            </a:xfrm>
          </p:grpSpPr>
          <p:sp>
            <p:nvSpPr>
              <p:cNvPr id="437" name="Text Box 89"/>
              <p:cNvSpPr txBox="1">
                <a:spLocks noChangeArrowheads="1"/>
              </p:cNvSpPr>
              <p:nvPr/>
            </p:nvSpPr>
            <p:spPr bwMode="auto">
              <a:xfrm>
                <a:off x="9256374" y="4618326"/>
                <a:ext cx="1129393" cy="580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8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7263"/>
                <a:ext cx="3540799" cy="580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3" name="Группа 448"/>
          <p:cNvGrpSpPr>
            <a:grpSpLocks/>
          </p:cNvGrpSpPr>
          <p:nvPr/>
        </p:nvGrpSpPr>
        <p:grpSpPr bwMode="auto">
          <a:xfrm>
            <a:off x="1789113" y="3343275"/>
            <a:ext cx="1187450" cy="1778000"/>
            <a:chOff x="3234522" y="886134"/>
            <a:chExt cx="958110" cy="1166507"/>
          </a:xfrm>
        </p:grpSpPr>
        <p:grpSp>
          <p:nvGrpSpPr>
            <p:cNvPr id="43099" name="Группа 449"/>
            <p:cNvGrpSpPr>
              <a:grpSpLocks/>
            </p:cNvGrpSpPr>
            <p:nvPr/>
          </p:nvGrpSpPr>
          <p:grpSpPr bwMode="auto">
            <a:xfrm>
              <a:off x="3246562" y="886134"/>
              <a:ext cx="946070" cy="1166507"/>
              <a:chOff x="7851443" y="3246421"/>
              <a:chExt cx="1261426" cy="1555342"/>
            </a:xfrm>
          </p:grpSpPr>
          <p:grpSp>
            <p:nvGrpSpPr>
              <p:cNvPr id="43103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460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1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7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2" name="AutoShape 22"/>
                <p:cNvSpPr>
                  <a:spLocks noChangeArrowheads="1"/>
                </p:cNvSpPr>
                <p:nvPr/>
              </p:nvSpPr>
              <p:spPr bwMode="auto">
                <a:xfrm>
                  <a:off x="263" y="728"/>
                  <a:ext cx="2098" cy="2838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3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2"/>
                  <a:ext cx="2071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455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105" name="Группа 455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458" name="Freeform 6"/>
                <p:cNvSpPr>
                  <a:spLocks/>
                </p:cNvSpPr>
                <p:nvPr/>
              </p:nvSpPr>
              <p:spPr bwMode="auto">
                <a:xfrm>
                  <a:off x="6050958" y="1304025"/>
                  <a:ext cx="756704" cy="852377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459" name="Рисунок 458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57" name="Text Box 89"/>
              <p:cNvSpPr txBox="1">
                <a:spLocks noChangeArrowheads="1"/>
              </p:cNvSpPr>
              <p:nvPr/>
            </p:nvSpPr>
            <p:spPr bwMode="auto">
              <a:xfrm>
                <a:off x="7867838" y="3899109"/>
                <a:ext cx="1132312" cy="8359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15.08.2015 г. № 850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22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67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«Об утверждении Правил исчисления размера подлежащих возмещению средств федерального бюджета, затраченных …»</a:t>
                </a:r>
              </a:p>
            </p:txBody>
          </p:sp>
        </p:grpSp>
        <p:grpSp>
          <p:nvGrpSpPr>
            <p:cNvPr id="43100" name="Группа 450"/>
            <p:cNvGrpSpPr>
              <a:grpSpLocks/>
            </p:cNvGrpSpPr>
            <p:nvPr/>
          </p:nvGrpSpPr>
          <p:grpSpPr bwMode="auto">
            <a:xfrm>
              <a:off x="3234522" y="1906576"/>
              <a:ext cx="891469" cy="78298"/>
              <a:chOff x="8233817" y="4618220"/>
              <a:chExt cx="3540661" cy="67605"/>
            </a:xfrm>
          </p:grpSpPr>
          <p:sp>
            <p:nvSpPr>
              <p:cNvPr id="452" name="Text Box 89"/>
              <p:cNvSpPr txBox="1">
                <a:spLocks noChangeArrowheads="1"/>
              </p:cNvSpPr>
              <p:nvPr/>
            </p:nvSpPr>
            <p:spPr bwMode="auto">
              <a:xfrm>
                <a:off x="9256374" y="4618438"/>
                <a:ext cx="1129393" cy="584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3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7430"/>
                <a:ext cx="3540799" cy="584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4" name="Группа 463"/>
          <p:cNvGrpSpPr>
            <a:grpSpLocks/>
          </p:cNvGrpSpPr>
          <p:nvPr/>
        </p:nvGrpSpPr>
        <p:grpSpPr bwMode="auto">
          <a:xfrm>
            <a:off x="4724400" y="3343275"/>
            <a:ext cx="1189038" cy="1778000"/>
            <a:chOff x="3234522" y="886137"/>
            <a:chExt cx="958112" cy="1166508"/>
          </a:xfrm>
        </p:grpSpPr>
        <p:grpSp>
          <p:nvGrpSpPr>
            <p:cNvPr id="43085" name="Группа 464"/>
            <p:cNvGrpSpPr>
              <a:grpSpLocks/>
            </p:cNvGrpSpPr>
            <p:nvPr/>
          </p:nvGrpSpPr>
          <p:grpSpPr bwMode="auto">
            <a:xfrm>
              <a:off x="3246563" y="886137"/>
              <a:ext cx="946071" cy="1166508"/>
              <a:chOff x="7851442" y="3246421"/>
              <a:chExt cx="1261427" cy="1555342"/>
            </a:xfrm>
          </p:grpSpPr>
          <p:grpSp>
            <p:nvGrpSpPr>
              <p:cNvPr id="43089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475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6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7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7" name="AutoShape 22"/>
                <p:cNvSpPr>
                  <a:spLocks noChangeArrowheads="1"/>
                </p:cNvSpPr>
                <p:nvPr/>
              </p:nvSpPr>
              <p:spPr bwMode="auto">
                <a:xfrm>
                  <a:off x="247" y="728"/>
                  <a:ext cx="2113" cy="2838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8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2"/>
                  <a:ext cx="2071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470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2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091" name="Группа 470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473" name="Freeform 6"/>
                <p:cNvSpPr>
                  <a:spLocks/>
                </p:cNvSpPr>
                <p:nvPr/>
              </p:nvSpPr>
              <p:spPr bwMode="auto">
                <a:xfrm>
                  <a:off x="6101869" y="1304025"/>
                  <a:ext cx="707163" cy="852377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474" name="Рисунок 473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72" name="Text Box 89"/>
              <p:cNvSpPr txBox="1">
                <a:spLocks noChangeArrowheads="1"/>
              </p:cNvSpPr>
              <p:nvPr/>
            </p:nvSpPr>
            <p:spPr bwMode="auto">
              <a:xfrm>
                <a:off x="7878028" y="3856060"/>
                <a:ext cx="1132506" cy="8762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23.12.2015 г. № 1412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563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 установлении размера месячного оклада гражданам Российской Федерации, пребывающим в мобилизационном людском резерве, за исключением периода прохождения военных сборов»</a:t>
                </a:r>
              </a:p>
            </p:txBody>
          </p:sp>
        </p:grpSp>
        <p:grpSp>
          <p:nvGrpSpPr>
            <p:cNvPr id="43086" name="Группа 465"/>
            <p:cNvGrpSpPr>
              <a:grpSpLocks/>
            </p:cNvGrpSpPr>
            <p:nvPr/>
          </p:nvGrpSpPr>
          <p:grpSpPr bwMode="auto">
            <a:xfrm>
              <a:off x="3234522" y="1906576"/>
              <a:ext cx="891469" cy="78298"/>
              <a:chOff x="8233817" y="4618220"/>
              <a:chExt cx="3540661" cy="67605"/>
            </a:xfrm>
          </p:grpSpPr>
          <p:sp>
            <p:nvSpPr>
              <p:cNvPr id="467" name="Text Box 89"/>
              <p:cNvSpPr txBox="1">
                <a:spLocks noChangeArrowheads="1"/>
              </p:cNvSpPr>
              <p:nvPr/>
            </p:nvSpPr>
            <p:spPr bwMode="auto">
              <a:xfrm>
                <a:off x="9255013" y="4618440"/>
                <a:ext cx="1132965" cy="584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68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7433"/>
                <a:ext cx="3541157" cy="584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5" name="Группа 478"/>
          <p:cNvGrpSpPr>
            <a:grpSpLocks/>
          </p:cNvGrpSpPr>
          <p:nvPr/>
        </p:nvGrpSpPr>
        <p:grpSpPr bwMode="auto">
          <a:xfrm>
            <a:off x="3265488" y="3343275"/>
            <a:ext cx="1189037" cy="1774825"/>
            <a:chOff x="3234522" y="886134"/>
            <a:chExt cx="958110" cy="1166507"/>
          </a:xfrm>
        </p:grpSpPr>
        <p:grpSp>
          <p:nvGrpSpPr>
            <p:cNvPr id="43071" name="Группа 479"/>
            <p:cNvGrpSpPr>
              <a:grpSpLocks/>
            </p:cNvGrpSpPr>
            <p:nvPr/>
          </p:nvGrpSpPr>
          <p:grpSpPr bwMode="auto">
            <a:xfrm>
              <a:off x="3246562" y="886134"/>
              <a:ext cx="946070" cy="1166507"/>
              <a:chOff x="7851443" y="3246421"/>
              <a:chExt cx="1261426" cy="1555342"/>
            </a:xfrm>
          </p:grpSpPr>
          <p:grpSp>
            <p:nvGrpSpPr>
              <p:cNvPr id="43075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490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8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1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9" y="1675"/>
                  <a:ext cx="2119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2" name="AutoShape 22"/>
                <p:cNvSpPr>
                  <a:spLocks noChangeArrowheads="1"/>
                </p:cNvSpPr>
                <p:nvPr/>
              </p:nvSpPr>
              <p:spPr bwMode="auto">
                <a:xfrm>
                  <a:off x="247" y="729"/>
                  <a:ext cx="2113" cy="2838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3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3"/>
                  <a:ext cx="2071" cy="2798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485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077" name="Группа 485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488" name="Freeform 6"/>
                <p:cNvSpPr>
                  <a:spLocks/>
                </p:cNvSpPr>
                <p:nvPr/>
              </p:nvSpPr>
              <p:spPr bwMode="auto">
                <a:xfrm>
                  <a:off x="6101871" y="1301815"/>
                  <a:ext cx="707163" cy="853902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489" name="Рисунок 488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87" name="Text Box 89"/>
              <p:cNvSpPr txBox="1">
                <a:spLocks noChangeArrowheads="1"/>
              </p:cNvSpPr>
              <p:nvPr/>
            </p:nvSpPr>
            <p:spPr bwMode="auto">
              <a:xfrm>
                <a:off x="7867795" y="3898886"/>
                <a:ext cx="1132506" cy="8013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3.09.2015 г. № 933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45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6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 утверждении Положения о пребывании граждан Российской Федерации в мобилизационном людском резерве»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45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3072" name="Группа 480"/>
            <p:cNvGrpSpPr>
              <a:grpSpLocks/>
            </p:cNvGrpSpPr>
            <p:nvPr/>
          </p:nvGrpSpPr>
          <p:grpSpPr bwMode="auto">
            <a:xfrm>
              <a:off x="3234522" y="1906700"/>
              <a:ext cx="891469" cy="78455"/>
              <a:chOff x="8233817" y="4618220"/>
              <a:chExt cx="3540661" cy="67739"/>
            </a:xfrm>
          </p:grpSpPr>
          <p:sp>
            <p:nvSpPr>
              <p:cNvPr id="482" name="Text Box 89"/>
              <p:cNvSpPr txBox="1">
                <a:spLocks noChangeArrowheads="1"/>
              </p:cNvSpPr>
              <p:nvPr/>
            </p:nvSpPr>
            <p:spPr bwMode="auto">
              <a:xfrm>
                <a:off x="9255009" y="4618105"/>
                <a:ext cx="1132967" cy="585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83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7114"/>
                <a:ext cx="3541151" cy="585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6" name="Группа 500"/>
          <p:cNvGrpSpPr>
            <a:grpSpLocks/>
          </p:cNvGrpSpPr>
          <p:nvPr/>
        </p:nvGrpSpPr>
        <p:grpSpPr bwMode="auto">
          <a:xfrm>
            <a:off x="6154738" y="3343275"/>
            <a:ext cx="1187450" cy="1755775"/>
            <a:chOff x="3234522" y="886137"/>
            <a:chExt cx="958110" cy="1166508"/>
          </a:xfrm>
        </p:grpSpPr>
        <p:grpSp>
          <p:nvGrpSpPr>
            <p:cNvPr id="43057" name="Группа 501"/>
            <p:cNvGrpSpPr>
              <a:grpSpLocks/>
            </p:cNvGrpSpPr>
            <p:nvPr/>
          </p:nvGrpSpPr>
          <p:grpSpPr bwMode="auto">
            <a:xfrm>
              <a:off x="3246562" y="886137"/>
              <a:ext cx="946070" cy="1166508"/>
              <a:chOff x="7851443" y="3246421"/>
              <a:chExt cx="1261426" cy="1555342"/>
            </a:xfrm>
          </p:grpSpPr>
          <p:grpSp>
            <p:nvGrpSpPr>
              <p:cNvPr id="43061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512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3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8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4" name="AutoShape 22"/>
                <p:cNvSpPr>
                  <a:spLocks noChangeArrowheads="1"/>
                </p:cNvSpPr>
                <p:nvPr/>
              </p:nvSpPr>
              <p:spPr bwMode="auto">
                <a:xfrm>
                  <a:off x="263" y="729"/>
                  <a:ext cx="2098" cy="2837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5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4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507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063" name="Группа 507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510" name="Freeform 6"/>
                <p:cNvSpPr>
                  <a:spLocks/>
                </p:cNvSpPr>
                <p:nvPr/>
              </p:nvSpPr>
              <p:spPr bwMode="auto">
                <a:xfrm>
                  <a:off x="6050958" y="1302668"/>
                  <a:ext cx="756704" cy="854593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511" name="Рисунок 510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09" name="Text Box 89"/>
              <p:cNvSpPr txBox="1">
                <a:spLocks noChangeArrowheads="1"/>
              </p:cNvSpPr>
              <p:nvPr/>
            </p:nvSpPr>
            <p:spPr bwMode="auto">
              <a:xfrm>
                <a:off x="7867838" y="3898933"/>
                <a:ext cx="1132312" cy="700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4.07.2013 г. № 565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67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«Об утверждении Положения 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67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 военно-врачебной экспертизе»</a:t>
                </a:r>
              </a:p>
            </p:txBody>
          </p:sp>
        </p:grpSp>
        <p:grpSp>
          <p:nvGrpSpPr>
            <p:cNvPr id="43058" name="Группа 502"/>
            <p:cNvGrpSpPr>
              <a:grpSpLocks/>
            </p:cNvGrpSpPr>
            <p:nvPr/>
          </p:nvGrpSpPr>
          <p:grpSpPr bwMode="auto">
            <a:xfrm>
              <a:off x="3234522" y="1906559"/>
              <a:ext cx="891469" cy="79193"/>
              <a:chOff x="8233817" y="4618220"/>
              <a:chExt cx="3540661" cy="68378"/>
            </a:xfrm>
          </p:grpSpPr>
          <p:sp>
            <p:nvSpPr>
              <p:cNvPr id="504" name="Text Box 89"/>
              <p:cNvSpPr txBox="1">
                <a:spLocks noChangeArrowheads="1"/>
              </p:cNvSpPr>
              <p:nvPr/>
            </p:nvSpPr>
            <p:spPr bwMode="auto">
              <a:xfrm>
                <a:off x="9256374" y="4617773"/>
                <a:ext cx="1129393" cy="601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5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6879"/>
                <a:ext cx="3540799" cy="601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27" name="Группа 3"/>
          <p:cNvGrpSpPr>
            <a:grpSpLocks/>
          </p:cNvGrpSpPr>
          <p:nvPr/>
        </p:nvGrpSpPr>
        <p:grpSpPr bwMode="auto">
          <a:xfrm>
            <a:off x="1203325" y="3097213"/>
            <a:ext cx="6313488" cy="215900"/>
            <a:chOff x="1526799" y="5701542"/>
            <a:chExt cx="6314653" cy="215599"/>
          </a:xfrm>
        </p:grpSpPr>
        <p:sp>
          <p:nvSpPr>
            <p:cNvPr id="518" name="Прямоугольник 517"/>
            <p:cNvSpPr/>
            <p:nvPr/>
          </p:nvSpPr>
          <p:spPr>
            <a:xfrm>
              <a:off x="1526799" y="5701542"/>
              <a:ext cx="6314653" cy="202917"/>
            </a:xfrm>
            <a:prstGeom prst="rect">
              <a:avLst/>
            </a:prstGeom>
            <a:gradFill flip="none" rotWithShape="1">
              <a:gsLst>
                <a:gs pos="0">
                  <a:srgbClr val="FFCCCC"/>
                </a:gs>
                <a:gs pos="29000">
                  <a:schemeClr val="bg1">
                    <a:lumMod val="75000"/>
                  </a:schemeClr>
                </a:gs>
                <a:gs pos="73000">
                  <a:schemeClr val="bg2">
                    <a:lumMod val="90000"/>
                  </a:schemeClr>
                </a:gs>
              </a:gsLst>
              <a:lin ang="10800000" scaled="1"/>
              <a:tileRect/>
            </a:gradFill>
            <a:ln w="25400" cap="flat" cmpd="sng" algn="ctr">
              <a:solidFill>
                <a:srgbClr val="5AA2AE">
                  <a:lumMod val="50000"/>
                  <a:alpha val="20000"/>
                </a:srgb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68506" tIns="34256" rIns="68506" bIns="34256" anchor="ctr"/>
            <a:lstStyle/>
            <a:p>
              <a:pPr algn="ctr" defTabSz="91339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5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519" name="Прямоугольник 518"/>
            <p:cNvSpPr/>
            <p:nvPr/>
          </p:nvSpPr>
          <p:spPr>
            <a:xfrm>
              <a:off x="2049183" y="5704713"/>
              <a:ext cx="5381030" cy="212428"/>
            </a:xfrm>
            <a:prstGeom prst="rect">
              <a:avLst/>
            </a:prstGeom>
          </p:spPr>
          <p:txBody>
            <a:bodyPr lIns="0" tIns="34256" rIns="0" bIns="34256" anchor="ctr">
              <a:spAutoFit/>
            </a:bodyPr>
            <a:lstStyle/>
            <a:p>
              <a:pPr algn="ctr" defTabSz="804489" eaLnBrk="1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Постановления</a:t>
              </a:r>
              <a:r>
                <a:rPr lang="ru-RU" sz="1050" b="1" kern="0" dirty="0">
                  <a:solidFill>
                    <a:srgbClr val="FF0000"/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prstClr val="black"/>
                  </a:solidFill>
                  <a:latin typeface="Arial Narrow" pitchFamily="34" charset="0"/>
                  <a:cs typeface="Levenim MT" pitchFamily="2" charset="-79"/>
                </a:rPr>
                <a:t>Правительства Российской Федерации </a:t>
              </a:r>
            </a:p>
          </p:txBody>
        </p:sp>
      </p:grpSp>
      <p:grpSp>
        <p:nvGrpSpPr>
          <p:cNvPr id="43028" name="Группа 525"/>
          <p:cNvGrpSpPr>
            <a:grpSpLocks/>
          </p:cNvGrpSpPr>
          <p:nvPr/>
        </p:nvGrpSpPr>
        <p:grpSpPr bwMode="auto">
          <a:xfrm>
            <a:off x="7297738" y="1497013"/>
            <a:ext cx="1154112" cy="1541462"/>
            <a:chOff x="4058824" y="1593535"/>
            <a:chExt cx="1155334" cy="1516248"/>
          </a:xfrm>
        </p:grpSpPr>
        <p:sp>
          <p:nvSpPr>
            <p:cNvPr id="527" name="TextBox 526"/>
            <p:cNvSpPr txBox="1"/>
            <p:nvPr/>
          </p:nvSpPr>
          <p:spPr>
            <a:xfrm>
              <a:off x="4058824" y="1593535"/>
              <a:ext cx="1155334" cy="1516248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71969" rIns="0" bIns="17992"/>
            <a:lstStyle/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endParaRPr lang="ru-RU" sz="67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lnSpc>
                  <a:spcPts val="525"/>
                </a:lnSpc>
                <a:spcAft>
                  <a:spcPts val="150"/>
                </a:spcAft>
                <a:defRPr/>
              </a:pPr>
              <a:r>
                <a:rPr lang="ru-RU" sz="675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УКАЗ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ПРЕЗИДЕНТА </a:t>
              </a:r>
            </a:p>
            <a:p>
              <a:pPr algn="ctr" defTabSz="675797" eaLnBrk="1" hangingPunct="1">
                <a:lnSpc>
                  <a:spcPts val="525"/>
                </a:lnSpc>
                <a:defRPr/>
              </a:pPr>
              <a:r>
                <a:rPr lang="ru-RU" sz="450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РОССИЙСКОЙ ФЕДЕРАЦИИ</a:t>
              </a:r>
              <a:endParaRPr lang="ru-RU" sz="300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45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от 30.12.2025 г. № 1007</a:t>
              </a:r>
            </a:p>
            <a:p>
              <a:pPr algn="ctr" defTabSz="675797" eaLnBrk="1" hangingPunct="1">
                <a:defRPr/>
              </a:pPr>
              <a:endParaRPr lang="ru-RU" sz="450" b="1" kern="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 defTabSz="675797" eaLnBrk="1" hangingPunct="1">
                <a:defRPr/>
              </a:pPr>
              <a:r>
                <a:rPr lang="ru-RU" sz="600" b="1" kern="0" dirty="0">
                  <a:solidFill>
                    <a:prstClr val="black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«О проведении специальных сборов граждан Российской Федерации, пребывающих в мобилизационном людском резерве Вооруженных Сил Российской Федерации»</a:t>
              </a:r>
            </a:p>
          </p:txBody>
        </p:sp>
        <p:grpSp>
          <p:nvGrpSpPr>
            <p:cNvPr id="43052" name="Группа 527"/>
            <p:cNvGrpSpPr>
              <a:grpSpLocks/>
            </p:cNvGrpSpPr>
            <p:nvPr/>
          </p:nvGrpSpPr>
          <p:grpSpPr bwMode="auto">
            <a:xfrm>
              <a:off x="4528204" y="1641855"/>
              <a:ext cx="216571" cy="253036"/>
              <a:chOff x="627331" y="1682118"/>
              <a:chExt cx="216571" cy="253036"/>
            </a:xfrm>
          </p:grpSpPr>
          <p:sp>
            <p:nvSpPr>
              <p:cNvPr id="529" name="Freeform 66"/>
              <p:cNvSpPr>
                <a:spLocks/>
              </p:cNvSpPr>
              <p:nvPr/>
            </p:nvSpPr>
            <p:spPr bwMode="auto">
              <a:xfrm>
                <a:off x="626758" y="1682205"/>
                <a:ext cx="217718" cy="252968"/>
              </a:xfrm>
              <a:custGeom>
                <a:avLst/>
                <a:gdLst>
                  <a:gd name="T0" fmla="*/ 11169 w 11189"/>
                  <a:gd name="T1" fmla="*/ 11270 h 13462"/>
                  <a:gd name="T2" fmla="*/ 9749 w 11189"/>
                  <a:gd name="T3" fmla="*/ 12576 h 13462"/>
                  <a:gd name="T4" fmla="*/ 9749 w 11189"/>
                  <a:gd name="T5" fmla="*/ 12576 h 13462"/>
                  <a:gd name="T6" fmla="*/ 6868 w 11189"/>
                  <a:gd name="T7" fmla="*/ 12576 h 13462"/>
                  <a:gd name="T8" fmla="*/ 5611 w 11189"/>
                  <a:gd name="T9" fmla="*/ 13462 h 13462"/>
                  <a:gd name="T10" fmla="*/ 4336 w 11189"/>
                  <a:gd name="T11" fmla="*/ 12576 h 13462"/>
                  <a:gd name="T12" fmla="*/ 4336 w 11189"/>
                  <a:gd name="T13" fmla="*/ 12576 h 13462"/>
                  <a:gd name="T14" fmla="*/ 1336 w 11189"/>
                  <a:gd name="T15" fmla="*/ 12576 h 13462"/>
                  <a:gd name="T16" fmla="*/ 10 w 11189"/>
                  <a:gd name="T17" fmla="*/ 11270 h 13462"/>
                  <a:gd name="T18" fmla="*/ 10 w 11189"/>
                  <a:gd name="T19" fmla="*/ 11270 h 13462"/>
                  <a:gd name="T20" fmla="*/ 10 w 11189"/>
                  <a:gd name="T21" fmla="*/ 11245 h 13462"/>
                  <a:gd name="T22" fmla="*/ 0 w 11189"/>
                  <a:gd name="T23" fmla="*/ 11245 h 13462"/>
                  <a:gd name="T24" fmla="*/ 0 w 11189"/>
                  <a:gd name="T25" fmla="*/ 0 h 13462"/>
                  <a:gd name="T26" fmla="*/ 11189 w 11189"/>
                  <a:gd name="T27" fmla="*/ 0 h 13462"/>
                  <a:gd name="T28" fmla="*/ 11189 w 11189"/>
                  <a:gd name="T29" fmla="*/ 11245 h 13462"/>
                  <a:gd name="T30" fmla="*/ 11169 w 11189"/>
                  <a:gd name="T31" fmla="*/ 11245 h 13462"/>
                  <a:gd name="T32" fmla="*/ 11169 w 11189"/>
                  <a:gd name="T33" fmla="*/ 11270 h 13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89" h="13462">
                    <a:moveTo>
                      <a:pt x="11169" y="11270"/>
                    </a:moveTo>
                    <a:cubicBezTo>
                      <a:pt x="11189" y="12177"/>
                      <a:pt x="10650" y="12576"/>
                      <a:pt x="9749" y="12576"/>
                    </a:cubicBezTo>
                    <a:lnTo>
                      <a:pt x="9749" y="12576"/>
                    </a:lnTo>
                    <a:lnTo>
                      <a:pt x="6868" y="12576"/>
                    </a:lnTo>
                    <a:cubicBezTo>
                      <a:pt x="6200" y="12576"/>
                      <a:pt x="5647" y="13119"/>
                      <a:pt x="5611" y="13462"/>
                    </a:cubicBezTo>
                    <a:cubicBezTo>
                      <a:pt x="5626" y="13129"/>
                      <a:pt x="4968" y="12535"/>
                      <a:pt x="4336" y="12576"/>
                    </a:cubicBezTo>
                    <a:lnTo>
                      <a:pt x="4336" y="12576"/>
                    </a:lnTo>
                    <a:lnTo>
                      <a:pt x="1336" y="12576"/>
                    </a:lnTo>
                    <a:cubicBezTo>
                      <a:pt x="424" y="12576"/>
                      <a:pt x="10" y="12177"/>
                      <a:pt x="10" y="11270"/>
                    </a:cubicBezTo>
                    <a:lnTo>
                      <a:pt x="10" y="11270"/>
                    </a:lnTo>
                    <a:lnTo>
                      <a:pt x="10" y="11245"/>
                    </a:lnTo>
                    <a:lnTo>
                      <a:pt x="0" y="11245"/>
                    </a:lnTo>
                    <a:lnTo>
                      <a:pt x="0" y="0"/>
                    </a:lnTo>
                    <a:lnTo>
                      <a:pt x="11189" y="0"/>
                    </a:lnTo>
                    <a:lnTo>
                      <a:pt x="11189" y="11245"/>
                    </a:lnTo>
                    <a:lnTo>
                      <a:pt x="11169" y="11245"/>
                    </a:lnTo>
                    <a:lnTo>
                      <a:pt x="11169" y="11270"/>
                    </a:lnTo>
                    <a:close/>
                  </a:path>
                </a:pathLst>
              </a:custGeom>
              <a:solidFill>
                <a:srgbClr val="DD2A1B"/>
              </a:solidFill>
              <a:ln w="3175">
                <a:solidFill>
                  <a:srgbClr val="000000">
                    <a:lumMod val="65000"/>
                    <a:lumOff val="35000"/>
                  </a:srgbClr>
                </a:solidFill>
                <a:round/>
                <a:headEnd/>
                <a:tailEnd/>
              </a:ln>
            </p:spPr>
            <p:txBody>
              <a:bodyPr lIns="121904" tIns="60952" rIns="121904" bIns="60952"/>
              <a:lstStyle/>
              <a:p>
                <a:pPr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050" kern="0">
                  <a:solidFill>
                    <a:srgbClr val="000000"/>
                  </a:solidFill>
                  <a:latin typeface="Arial"/>
                  <a:cs typeface="Arial" panose="020B0604020202020204" pitchFamily="34" charset="0"/>
                </a:endParaRPr>
              </a:p>
            </p:txBody>
          </p:sp>
          <p:pic>
            <p:nvPicPr>
              <p:cNvPr id="530" name="Рисунок 529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39472" y="1683767"/>
                <a:ext cx="192291" cy="213929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3029" name="Группа 530"/>
          <p:cNvGrpSpPr>
            <a:grpSpLocks/>
          </p:cNvGrpSpPr>
          <p:nvPr/>
        </p:nvGrpSpPr>
        <p:grpSpPr bwMode="auto">
          <a:xfrm>
            <a:off x="7659688" y="3343275"/>
            <a:ext cx="1187450" cy="1755775"/>
            <a:chOff x="3234522" y="886137"/>
            <a:chExt cx="958110" cy="1166508"/>
          </a:xfrm>
        </p:grpSpPr>
        <p:grpSp>
          <p:nvGrpSpPr>
            <p:cNvPr id="43037" name="Группа 531"/>
            <p:cNvGrpSpPr>
              <a:grpSpLocks/>
            </p:cNvGrpSpPr>
            <p:nvPr/>
          </p:nvGrpSpPr>
          <p:grpSpPr bwMode="auto">
            <a:xfrm>
              <a:off x="3246562" y="886137"/>
              <a:ext cx="946070" cy="1166508"/>
              <a:chOff x="7851443" y="3246421"/>
              <a:chExt cx="1261426" cy="1555342"/>
            </a:xfrm>
          </p:grpSpPr>
          <p:grpSp>
            <p:nvGrpSpPr>
              <p:cNvPr id="43041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542" name="AutoShape 20"/>
                <p:cNvSpPr>
                  <a:spLocks noChangeArrowheads="1"/>
                </p:cNvSpPr>
                <p:nvPr/>
              </p:nvSpPr>
              <p:spPr bwMode="auto">
                <a:xfrm>
                  <a:off x="343" y="676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3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8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4" name="AutoShape 22"/>
                <p:cNvSpPr>
                  <a:spLocks noChangeArrowheads="1"/>
                </p:cNvSpPr>
                <p:nvPr/>
              </p:nvSpPr>
              <p:spPr bwMode="auto">
                <a:xfrm>
                  <a:off x="263" y="729"/>
                  <a:ext cx="2098" cy="2837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5" name="AutoShape 23"/>
                <p:cNvSpPr>
                  <a:spLocks noChangeArrowheads="1"/>
                </p:cNvSpPr>
                <p:nvPr/>
              </p:nvSpPr>
              <p:spPr bwMode="auto">
                <a:xfrm>
                  <a:off x="212" y="814"/>
                  <a:ext cx="2071" cy="2797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89988" tIns="46794" rIns="89988" bIns="46794" anchor="ctr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675" kern="0">
                    <a:solidFill>
                      <a:prstClr val="white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537" name="Picture 3"/>
              <p:cNvPicPr>
                <a:picLocks noChangeAspect="1" noChangeArrowheads="1"/>
              </p:cNvPicPr>
              <p:nvPr/>
            </p:nvPicPr>
            <p:blipFill rotWithShape="1">
              <a:blip r:embed="rId7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43043" name="Группа 537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540" name="Freeform 6"/>
                <p:cNvSpPr>
                  <a:spLocks/>
                </p:cNvSpPr>
                <p:nvPr/>
              </p:nvSpPr>
              <p:spPr bwMode="auto">
                <a:xfrm>
                  <a:off x="6050958" y="1302668"/>
                  <a:ext cx="756704" cy="854593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121904" tIns="60952" rIns="121904" bIns="60952"/>
                <a:lstStyle/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  <a:p>
                  <a:pPr defTabSz="684428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050" kern="0" dirty="0">
                    <a:solidFill>
                      <a:srgbClr val="000000"/>
                    </a:solidFill>
                    <a:latin typeface="Arial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541" name="Рисунок 540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39" name="Text Box 89"/>
              <p:cNvSpPr txBox="1">
                <a:spLocks noChangeArrowheads="1"/>
              </p:cNvSpPr>
              <p:nvPr/>
            </p:nvSpPr>
            <p:spPr bwMode="auto">
              <a:xfrm>
                <a:off x="7867838" y="3898933"/>
                <a:ext cx="1132312" cy="8929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ПОСТАНОВЛЕНИЕ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Правительства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Российской Федерации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25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25.12.2025 г. № 2127</a:t>
                </a: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428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6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«Об утверждении Правил проведения специальных сборов граждан Российской Федерации, пребывающих в мобилизационном людском резерве ВС РФ»</a:t>
                </a:r>
              </a:p>
            </p:txBody>
          </p:sp>
        </p:grpSp>
        <p:grpSp>
          <p:nvGrpSpPr>
            <p:cNvPr id="43038" name="Группа 532"/>
            <p:cNvGrpSpPr>
              <a:grpSpLocks/>
            </p:cNvGrpSpPr>
            <p:nvPr/>
          </p:nvGrpSpPr>
          <p:grpSpPr bwMode="auto">
            <a:xfrm>
              <a:off x="3234522" y="1906559"/>
              <a:ext cx="891469" cy="79193"/>
              <a:chOff x="8233817" y="4618220"/>
              <a:chExt cx="3540661" cy="68378"/>
            </a:xfrm>
          </p:grpSpPr>
          <p:sp>
            <p:nvSpPr>
              <p:cNvPr id="534" name="Text Box 89"/>
              <p:cNvSpPr txBox="1">
                <a:spLocks noChangeArrowheads="1"/>
              </p:cNvSpPr>
              <p:nvPr/>
            </p:nvSpPr>
            <p:spPr bwMode="auto">
              <a:xfrm>
                <a:off x="9256374" y="4617773"/>
                <a:ext cx="1129393" cy="601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5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6879"/>
                <a:ext cx="3540799" cy="601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428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75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3030" name="Группа 1"/>
          <p:cNvGrpSpPr>
            <a:grpSpLocks/>
          </p:cNvGrpSpPr>
          <p:nvPr/>
        </p:nvGrpSpPr>
        <p:grpSpPr bwMode="auto">
          <a:xfrm>
            <a:off x="366713" y="1220788"/>
            <a:ext cx="3308350" cy="238125"/>
            <a:chOff x="1533067" y="479308"/>
            <a:chExt cx="6477850" cy="226583"/>
          </a:xfrm>
        </p:grpSpPr>
        <p:sp>
          <p:nvSpPr>
            <p:cNvPr id="516" name="Прямоугольник 515"/>
            <p:cNvSpPr/>
            <p:nvPr/>
          </p:nvSpPr>
          <p:spPr>
            <a:xfrm>
              <a:off x="1626318" y="479308"/>
              <a:ext cx="6384599" cy="226583"/>
            </a:xfrm>
            <a:prstGeom prst="rect">
              <a:avLst/>
            </a:prstGeom>
            <a:gradFill flip="none" rotWithShape="1">
              <a:gsLst>
                <a:gs pos="0">
                  <a:srgbClr val="FFCCCC"/>
                </a:gs>
                <a:gs pos="29000">
                  <a:schemeClr val="bg1">
                    <a:lumMod val="65000"/>
                  </a:schemeClr>
                </a:gs>
                <a:gs pos="73000">
                  <a:schemeClr val="bg2">
                    <a:lumMod val="90000"/>
                  </a:schemeClr>
                </a:gs>
              </a:gsLst>
              <a:lin ang="10800000" scaled="1"/>
              <a:tileRect/>
            </a:gradFill>
            <a:ln w="25400" cap="flat" cmpd="sng" algn="ctr">
              <a:solidFill>
                <a:srgbClr val="5AA2AE">
                  <a:lumMod val="50000"/>
                  <a:alpha val="20000"/>
                </a:srgb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68506" tIns="34256" rIns="68506" bIns="34256" anchor="ctr"/>
            <a:lstStyle/>
            <a:p>
              <a:pPr algn="ctr" defTabSz="91339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5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9" name="Прямоугольник 158"/>
            <p:cNvSpPr/>
            <p:nvPr/>
          </p:nvSpPr>
          <p:spPr>
            <a:xfrm>
              <a:off x="1533067" y="483839"/>
              <a:ext cx="6285131" cy="205435"/>
            </a:xfrm>
            <a:prstGeom prst="rect">
              <a:avLst/>
            </a:prstGeom>
          </p:spPr>
          <p:txBody>
            <a:bodyPr lIns="0" tIns="34256" rIns="0" bIns="34256" anchor="ctr">
              <a:spAutoFit/>
            </a:bodyPr>
            <a:lstStyle/>
            <a:p>
              <a:pPr algn="ctr" defTabSz="804489" eaLnBrk="1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FF0000"/>
                  </a:solidFill>
                  <a:latin typeface="Arial Narrow" pitchFamily="34" charset="0"/>
                  <a:cs typeface="Levenim MT" pitchFamily="2" charset="-79"/>
                </a:rPr>
                <a:t>                     </a:t>
              </a:r>
              <a:r>
                <a:rPr lang="ru-RU" sz="105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Федеральный закон </a:t>
              </a:r>
              <a:r>
                <a:rPr lang="ru-RU" sz="1050" b="1" kern="0" dirty="0">
                  <a:solidFill>
                    <a:prstClr val="black"/>
                  </a:solidFill>
                  <a:latin typeface="Arial Narrow" pitchFamily="34" charset="0"/>
                  <a:cs typeface="Levenim MT" pitchFamily="2" charset="-79"/>
                </a:rPr>
                <a:t>Российской Федерации</a:t>
              </a:r>
            </a:p>
          </p:txBody>
        </p:sp>
      </p:grpSp>
      <p:grpSp>
        <p:nvGrpSpPr>
          <p:cNvPr id="43031" name="Группа 2"/>
          <p:cNvGrpSpPr>
            <a:grpSpLocks/>
          </p:cNvGrpSpPr>
          <p:nvPr/>
        </p:nvGrpSpPr>
        <p:grpSpPr bwMode="auto">
          <a:xfrm>
            <a:off x="4740275" y="1211263"/>
            <a:ext cx="3711575" cy="233362"/>
            <a:chOff x="1614606" y="823967"/>
            <a:chExt cx="6385184" cy="232511"/>
          </a:xfrm>
        </p:grpSpPr>
        <p:sp>
          <p:nvSpPr>
            <p:cNvPr id="158" name="Прямоугольник 157"/>
            <p:cNvSpPr/>
            <p:nvPr/>
          </p:nvSpPr>
          <p:spPr>
            <a:xfrm>
              <a:off x="1614606" y="823967"/>
              <a:ext cx="6385184" cy="226184"/>
            </a:xfrm>
            <a:prstGeom prst="rect">
              <a:avLst/>
            </a:prstGeom>
            <a:gradFill flip="none" rotWithShape="1">
              <a:gsLst>
                <a:gs pos="0">
                  <a:srgbClr val="FFCCCC"/>
                </a:gs>
                <a:gs pos="29000">
                  <a:schemeClr val="bg1">
                    <a:lumMod val="65000"/>
                  </a:schemeClr>
                </a:gs>
                <a:gs pos="73000">
                  <a:schemeClr val="bg2">
                    <a:lumMod val="90000"/>
                  </a:schemeClr>
                </a:gs>
              </a:gsLst>
              <a:lin ang="10800000" scaled="1"/>
              <a:tileRect/>
            </a:gradFill>
            <a:ln w="25400" cap="flat" cmpd="sng" algn="ctr">
              <a:solidFill>
                <a:srgbClr val="5AA2AE">
                  <a:lumMod val="50000"/>
                  <a:alpha val="20000"/>
                </a:srgb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68506" tIns="34256" rIns="68506" bIns="34256" anchor="ctr"/>
            <a:lstStyle/>
            <a:p>
              <a:pPr algn="ctr" defTabSz="91339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5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517" name="Прямоугольник 516"/>
            <p:cNvSpPr/>
            <p:nvPr/>
          </p:nvSpPr>
          <p:spPr>
            <a:xfrm>
              <a:off x="2065229" y="841365"/>
              <a:ext cx="5833513" cy="215113"/>
            </a:xfrm>
            <a:prstGeom prst="rect">
              <a:avLst/>
            </a:prstGeom>
          </p:spPr>
          <p:txBody>
            <a:bodyPr lIns="0" tIns="34256" rIns="0" bIns="34256" anchor="ctr">
              <a:spAutoFit/>
            </a:bodyPr>
            <a:lstStyle/>
            <a:p>
              <a:pPr algn="ctr" defTabSz="804489" eaLnBrk="1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Указы</a:t>
              </a:r>
              <a:r>
                <a:rPr lang="ru-RU" sz="1050" b="1" kern="0" dirty="0">
                  <a:solidFill>
                    <a:srgbClr val="FF0000"/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prstClr val="black"/>
                  </a:solidFill>
                  <a:latin typeface="Arial Narrow" pitchFamily="34" charset="0"/>
                  <a:cs typeface="Levenim MT" pitchFamily="2" charset="-79"/>
                </a:rPr>
                <a:t>Президента Российской Федерации</a:t>
              </a:r>
            </a:p>
          </p:txBody>
        </p:sp>
      </p:grpSp>
      <p:sp>
        <p:nvSpPr>
          <p:cNvPr id="164" name="Прямоугольник 163"/>
          <p:cNvSpPr/>
          <p:nvPr/>
        </p:nvSpPr>
        <p:spPr>
          <a:xfrm>
            <a:off x="71438" y="422275"/>
            <a:ext cx="8969375" cy="688975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indent="269875" algn="just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atin typeface="Arial Narrow" pitchFamily="34" charset="0"/>
                <a:cs typeface="Levenim MT" pitchFamily="2" charset="-79"/>
              </a:rPr>
              <a:t>Резервист – </a:t>
            </a:r>
            <a:r>
              <a:rPr lang="ru-RU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гражданин</a:t>
            </a:r>
            <a:r>
              <a:rPr lang="ru-RU" b="1" kern="0" dirty="0">
                <a:latin typeface="Arial Narrow" pitchFamily="34" charset="0"/>
                <a:cs typeface="Levenim MT" pitchFamily="2" charset="-79"/>
              </a:rPr>
              <a:t>, пребывающий в запасе, </a:t>
            </a:r>
            <a:r>
              <a:rPr lang="ru-RU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заключивший</a:t>
            </a:r>
            <a:r>
              <a:rPr lang="ru-RU" b="1" kern="0" dirty="0">
                <a:latin typeface="Arial Narrow" pitchFamily="34" charset="0"/>
                <a:cs typeface="Levenim MT" pitchFamily="2" charset="-79"/>
              </a:rPr>
              <a:t> в установленном порядке </a:t>
            </a:r>
            <a:r>
              <a:rPr lang="ru-RU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контракт</a:t>
            </a:r>
            <a:r>
              <a:rPr lang="ru-RU" b="1" kern="0" dirty="0">
                <a:latin typeface="Arial Narrow" pitchFamily="34" charset="0"/>
                <a:cs typeface="Levenim MT" pitchFamily="2" charset="-79"/>
              </a:rPr>
              <a:t> </a:t>
            </a:r>
            <a:r>
              <a:rPr lang="ru-RU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о пребывании</a:t>
            </a:r>
            <a:r>
              <a:rPr lang="ru-RU" b="1" kern="0" dirty="0">
                <a:latin typeface="Arial Narrow" pitchFamily="34" charset="0"/>
                <a:cs typeface="Levenim MT" pitchFamily="2" charset="-79"/>
              </a:rPr>
              <a:t> </a:t>
            </a:r>
            <a:br>
              <a:rPr lang="ru-RU" b="1" kern="0" dirty="0">
                <a:latin typeface="Arial Narrow" pitchFamily="34" charset="0"/>
                <a:cs typeface="Levenim MT" pitchFamily="2" charset="-79"/>
              </a:rPr>
            </a:br>
            <a:r>
              <a:rPr lang="ru-RU" b="1" kern="0" dirty="0">
                <a:latin typeface="Arial Narrow" pitchFamily="34" charset="0"/>
                <a:cs typeface="Levenim MT" pitchFamily="2" charset="-79"/>
              </a:rPr>
              <a:t>в мобилизационном людском </a:t>
            </a:r>
            <a:r>
              <a:rPr lang="ru-RU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резерве</a:t>
            </a:r>
            <a:r>
              <a:rPr lang="ru-RU" b="1" kern="0" dirty="0">
                <a:latin typeface="Arial Narrow" pitchFamily="34" charset="0"/>
                <a:cs typeface="Levenim MT" pitchFamily="2" charset="-79"/>
              </a:rPr>
              <a:t> Вооруженных Сил Российской Федерации.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статья 57.1 Федерального закона № 53-ФЗ «О воинской обязанности и военной службе»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Рисунок 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18567">
            <a:off x="160582" y="-454429"/>
            <a:ext cx="8263544" cy="6354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"/>
            <a:lightRig rig="threePt" dir="t"/>
          </a:scene3d>
        </p:spPr>
      </p:pic>
      <p:sp>
        <p:nvSpPr>
          <p:cNvPr id="83" name="Прямоугольник 82"/>
          <p:cNvSpPr/>
          <p:nvPr/>
        </p:nvSpPr>
        <p:spPr>
          <a:xfrm>
            <a:off x="-10885" y="-3416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664" tIns="24334" rIns="48664" bIns="24334" anchor="ctr"/>
          <a:lstStyle/>
          <a:p>
            <a:pPr algn="ctr" defTabSz="456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25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75489" y="31900"/>
            <a:ext cx="8160116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310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Применение резервистов</a:t>
            </a:r>
          </a:p>
        </p:txBody>
      </p:sp>
      <p:sp>
        <p:nvSpPr>
          <p:cNvPr id="85" name="Номер слайда 1"/>
          <p:cNvSpPr txBox="1">
            <a:spLocks/>
          </p:cNvSpPr>
          <p:nvPr/>
        </p:nvSpPr>
        <p:spPr>
          <a:xfrm>
            <a:off x="8669465" y="30157"/>
            <a:ext cx="474171" cy="311610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37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Arial Narrow" panose="020B0606020202030204" pitchFamily="34" charset="0"/>
                <a:cs typeface="Arial" pitchFamily="34" charset="0"/>
              </a:rPr>
              <a:t>3</a:t>
            </a:r>
            <a:endParaRPr lang="ru-RU" sz="18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40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0" name="Прямоугольник 159"/>
          <p:cNvSpPr/>
          <p:nvPr/>
        </p:nvSpPr>
        <p:spPr>
          <a:xfrm>
            <a:off x="80963" y="527050"/>
            <a:ext cx="8969375" cy="752475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indent="269875" algn="just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Граждане, пребывающие в мобилизационном людском резерве Вооруженных Сил Российской Федерации, могут направляться на </a:t>
            </a:r>
            <a:r>
              <a:rPr lang="ru-RU" sz="1200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специальные сборы для обеспечения защиты критически важных объектов и иных объектов жизнеобеспечения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на основании </a:t>
            </a:r>
            <a:br>
              <a:rPr lang="ru-RU" sz="1200" b="1" kern="0" dirty="0">
                <a:latin typeface="Arial Narrow" pitchFamily="34" charset="0"/>
                <a:cs typeface="Levenim MT" pitchFamily="2" charset="-79"/>
              </a:rPr>
            </a:b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указа Президента Российской Федерации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atin typeface="Arial Narrow" pitchFamily="34" charset="0"/>
                <a:cs typeface="Levenim MT" pitchFamily="2" charset="-79"/>
              </a:rPr>
              <a:t>статья 57.4 Федерального закона № 53-ФЗ «О воинской обязанности и военной службе»</a:t>
            </a:r>
          </a:p>
        </p:txBody>
      </p:sp>
      <p:sp>
        <p:nvSpPr>
          <p:cNvPr id="161" name="Прямоугольник 160"/>
          <p:cNvSpPr/>
          <p:nvPr/>
        </p:nvSpPr>
        <p:spPr>
          <a:xfrm>
            <a:off x="80963" y="1404938"/>
            <a:ext cx="8969375" cy="747712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indent="269875" algn="just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Специальные сборы 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- комплекс мероприятий по направлению резервистов для обеспечения защиты </a:t>
            </a: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критически важных объектов </a:t>
            </a:r>
            <a:b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</a:b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и иных объектов жизнеобеспечения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atin typeface="Arial Narrow" pitchFamily="34" charset="0"/>
                <a:cs typeface="Levenim MT" pitchFamily="2" charset="-79"/>
              </a:rPr>
              <a:t>статья 2 Правил проведения специальных сборов граждан Российской Федерации, пребывающих в мобилизационном людском резерве 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atin typeface="Arial Narrow" pitchFamily="34" charset="0"/>
                <a:cs typeface="Levenim MT" pitchFamily="2" charset="-79"/>
              </a:rPr>
              <a:t>Вооруженных Сил Российской Федерации, утверждены постановлением Правительства Российской Федерации от 25 декабря 2025 г. № 2127 </a:t>
            </a:r>
          </a:p>
        </p:txBody>
      </p:sp>
      <p:sp>
        <p:nvSpPr>
          <p:cNvPr id="162" name="Прямоугольник 161"/>
          <p:cNvSpPr/>
          <p:nvPr/>
        </p:nvSpPr>
        <p:spPr>
          <a:xfrm>
            <a:off x="87313" y="2276475"/>
            <a:ext cx="8969375" cy="1120775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indent="269875" algn="just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solidFill>
                  <a:srgbClr val="0070C0"/>
                </a:solidFill>
                <a:latin typeface="Arial Narrow" pitchFamily="34" charset="0"/>
                <a:cs typeface="Levenim MT" pitchFamily="2" charset="-79"/>
              </a:rPr>
              <a:t>Критически важные объекты и иные объекты жизнеобеспечения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- объекты, нарушение или прекращение функционирования которых приведет к </a:t>
            </a: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потере управления экономикой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Российской Федерации, </a:t>
            </a: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субъекта Российской Федерации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или административно-территориальной единицы субъекта Российской Федерации, ее </a:t>
            </a: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необратимому негативному изменению (разрушению)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</a:t>
            </a:r>
            <a:br>
              <a:rPr lang="ru-RU" sz="1200" b="1" kern="0" dirty="0">
                <a:latin typeface="Arial Narrow" pitchFamily="34" charset="0"/>
                <a:cs typeface="Levenim MT" pitchFamily="2" charset="-79"/>
              </a:rPr>
            </a:b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либо существенному </a:t>
            </a:r>
            <a:r>
              <a:rPr lang="ru-RU" sz="1200" b="1" kern="0" dirty="0">
                <a:solidFill>
                  <a:srgbClr val="C00000"/>
                </a:solidFill>
                <a:latin typeface="Arial Narrow" pitchFamily="34" charset="0"/>
                <a:cs typeface="Levenim MT" pitchFamily="2" charset="-79"/>
              </a:rPr>
              <a:t>снижению безопасности 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жизнедеятельности населения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atin typeface="Arial Narrow" pitchFamily="34" charset="0"/>
                <a:cs typeface="Levenim MT" pitchFamily="2" charset="-79"/>
              </a:rPr>
              <a:t>статья 2 Правил проведения специальных сборов граждан Российской Федерации, пребывающих в мобилизационном людском резерве </a:t>
            </a:r>
          </a:p>
          <a:p>
            <a:pPr indent="269875"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atin typeface="Arial Narrow" pitchFamily="34" charset="0"/>
                <a:cs typeface="Levenim MT" pitchFamily="2" charset="-79"/>
              </a:rPr>
              <a:t>Вооруженных Сил Российской Федерации, утверждены постановлением Правительства Российской Федерации от 25 декабря 2025 г. № 2127 </a:t>
            </a:r>
          </a:p>
        </p:txBody>
      </p:sp>
      <p:pic>
        <p:nvPicPr>
          <p:cNvPr id="18" name="Picture 2" descr="C:\Users\Реутов\Desktop\2222222\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25" y="3498273"/>
            <a:ext cx="2363113" cy="162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 descr="C:\Users\Плешанов\Desktop\перечень обьектов\фото\Челябинская ТЭЦ-3 (2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4"/>
          <a:stretch>
            <a:fillRect/>
          </a:stretch>
        </p:blipFill>
        <p:spPr bwMode="auto">
          <a:xfrm>
            <a:off x="80963" y="3498274"/>
            <a:ext cx="2203461" cy="161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 descr="C:\Users\Реутов\Desktop\перечень обьектов\фото\АО «Златоустовский машиностроительный завод» (АО «Златмаш»)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3" r="29504" b="-2"/>
          <a:stretch>
            <a:fillRect/>
          </a:stretch>
        </p:blipFill>
        <p:spPr bwMode="auto">
          <a:xfrm>
            <a:off x="3297742" y="3497736"/>
            <a:ext cx="2415166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Скругленный прямоугольник 150"/>
          <p:cNvSpPr/>
          <p:nvPr/>
        </p:nvSpPr>
        <p:spPr>
          <a:xfrm>
            <a:off x="4776587" y="785143"/>
            <a:ext cx="3897512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gradFill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defTabSz="24492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отряд «Барс (МОГ)»</a:t>
            </a:r>
          </a:p>
        </p:txBody>
      </p:sp>
      <p:sp>
        <p:nvSpPr>
          <p:cNvPr id="164" name="Прямоугольник 163"/>
          <p:cNvSpPr/>
          <p:nvPr/>
        </p:nvSpPr>
        <p:spPr>
          <a:xfrm>
            <a:off x="5625048" y="1361207"/>
            <a:ext cx="2200589" cy="501650"/>
          </a:xfrm>
          <a:prstGeom prst="rect">
            <a:avLst/>
          </a:prstGeom>
          <a:solidFill>
            <a:srgbClr val="F1BD8B"/>
          </a:solidFill>
          <a:ln>
            <a:solidFill>
              <a:schemeClr val="tx1"/>
            </a:solidFill>
          </a:ln>
        </p:spPr>
        <p:txBody>
          <a:bodyPr wrap="square" lIns="162091" tIns="81047" rIns="162091" bIns="81047">
            <a:spAutoFit/>
          </a:bodyPr>
          <a:lstStyle/>
          <a:p>
            <a:pPr algn="ctr" defTabSz="121463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указание Президента РФ</a:t>
            </a:r>
          </a:p>
          <a:p>
            <a:pPr algn="ctr" defTabSz="121463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от 10 апреля 2026 г. № </a:t>
            </a:r>
            <a:r>
              <a:rPr lang="ru-RU" sz="1100" b="1" i="1" kern="0" dirty="0" err="1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Пр</a:t>
            </a:r>
            <a:r>
              <a:rPr lang="ru-RU" sz="1100" b="1" i="1" kern="0" dirty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-867 </a:t>
            </a:r>
          </a:p>
        </p:txBody>
      </p:sp>
      <p:sp>
        <p:nvSpPr>
          <p:cNvPr id="167" name="Прямоугольник 166"/>
          <p:cNvSpPr/>
          <p:nvPr/>
        </p:nvSpPr>
        <p:spPr>
          <a:xfrm>
            <a:off x="4776588" y="2419983"/>
            <a:ext cx="3897511" cy="717675"/>
          </a:xfrm>
          <a:prstGeom prst="rect">
            <a:avLst/>
          </a:prstGeom>
          <a:solidFill>
            <a:srgbClr val="006600">
              <a:alpha val="20000"/>
            </a:srgbClr>
          </a:solidFill>
          <a:ln>
            <a:solidFill>
              <a:schemeClr val="tx1"/>
            </a:solidFill>
          </a:ln>
        </p:spPr>
        <p:txBody>
          <a:bodyPr wrap="square" lIns="162091" tIns="81047" rIns="162091" bIns="81047">
            <a:spAutoFit/>
          </a:bodyPr>
          <a:lstStyle/>
          <a:p>
            <a:pPr algn="just" defTabSz="121463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отряды формируются в целях повышения противовоздушной обороны на территориях отдельных субъектов Российской Федерации</a:t>
            </a:r>
          </a:p>
        </p:txBody>
      </p:sp>
      <p:sp>
        <p:nvSpPr>
          <p:cNvPr id="168" name="Скругленный прямоугольник 167"/>
          <p:cNvSpPr/>
          <p:nvPr/>
        </p:nvSpPr>
        <p:spPr>
          <a:xfrm>
            <a:off x="582930" y="785142"/>
            <a:ext cx="3143250" cy="3733167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38100" dist="254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hreePt" dir="t"/>
          </a:scene3d>
          <a:sp3d>
            <a:bevelT w="38100" h="38100" prst="relaxedInset"/>
          </a:sp3d>
        </p:spPr>
        <p:txBody>
          <a:bodyPr lIns="0" tIns="0" rIns="143991" bIns="0" anchor="ctr"/>
          <a:lstStyle/>
          <a:p>
            <a:pPr marL="88894" indent="177788" algn="ctr" defTabSz="244922" eaLnBrk="1" hangingPunct="1">
              <a:defRPr/>
            </a:pPr>
            <a:r>
              <a:rPr lang="ru-RU" sz="1800" b="1" kern="0" spc="-50" dirty="0">
                <a:solidFill>
                  <a:srgbClr val="FF0000"/>
                </a:solidFill>
                <a:latin typeface="Arial Narrow" pitchFamily="34" charset="0"/>
                <a:cs typeface="Arial" panose="020B0604020202020204" pitchFamily="34" charset="0"/>
              </a:rPr>
              <a:t>Территориальные отряды «Барс» </a:t>
            </a:r>
            <a:endParaRPr lang="ru-RU" sz="1800" b="1" kern="0" spc="-50" dirty="0" smtClean="0">
              <a:solidFill>
                <a:srgbClr val="FF0000"/>
              </a:solidFill>
              <a:latin typeface="Arial Narrow" pitchFamily="34" charset="0"/>
              <a:cs typeface="Arial" panose="020B0604020202020204" pitchFamily="34" charset="0"/>
            </a:endParaRPr>
          </a:p>
          <a:p>
            <a:pPr marL="88894" indent="177788" algn="ctr" defTabSz="244922" eaLnBrk="1" hangingPunct="1">
              <a:defRPr/>
            </a:pPr>
            <a:endParaRPr lang="ru-RU" sz="1800" b="1" kern="0" spc="-50" dirty="0" smtClean="0">
              <a:solidFill>
                <a:srgbClr val="FF0000"/>
              </a:solidFill>
              <a:latin typeface="Arial Narrow" pitchFamily="34" charset="0"/>
              <a:cs typeface="Arial" panose="020B0604020202020204" pitchFamily="34" charset="0"/>
            </a:endParaRPr>
          </a:p>
          <a:p>
            <a:pPr marL="88894" indent="177788" algn="ctr" defTabSz="244922" eaLnBrk="1" hangingPunct="1">
              <a:defRPr/>
            </a:pPr>
            <a:r>
              <a:rPr lang="ru-RU" sz="1800" b="1" kern="0" spc="-5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создаются </a:t>
            </a:r>
            <a:r>
              <a:rPr lang="ru-RU" sz="1800" b="1" kern="0" spc="-5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из граждан Российской Федерации, пребывающих </a:t>
            </a:r>
            <a:r>
              <a:rPr lang="ru-RU" sz="1800" b="1" kern="0" spc="-5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/>
            </a:r>
            <a:br>
              <a:rPr lang="ru-RU" sz="1800" b="1" kern="0" spc="-5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800" b="1" kern="0" spc="-5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в </a:t>
            </a:r>
            <a:r>
              <a:rPr lang="ru-RU" sz="1800" b="1" kern="0" spc="-5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мобилизационном людском </a:t>
            </a:r>
            <a:r>
              <a:rPr lang="ru-RU" sz="1800" b="1" kern="0" spc="-5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резерве, </a:t>
            </a:r>
            <a:r>
              <a:rPr lang="ru-RU" sz="1800" b="1" kern="0" spc="-5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anose="020B0604020202020204" pitchFamily="34" charset="0"/>
              </a:rPr>
              <a:t>в целях повышения эффективности противовоздушной обороны</a:t>
            </a:r>
            <a:endParaRPr lang="ru-RU" sz="1800" b="1" kern="0" dirty="0">
              <a:solidFill>
                <a:schemeClr val="accent6">
                  <a:lumMod val="75000"/>
                </a:schemeClr>
              </a:solidFill>
              <a:latin typeface="Arial Narrow" pitchFamily="34" charset="0"/>
              <a:cs typeface="Arial" panose="020B0604020202020204" pitchFamily="34" charset="0"/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4776591" y="3800634"/>
            <a:ext cx="3897509" cy="717675"/>
          </a:xfrm>
          <a:prstGeom prst="rect">
            <a:avLst/>
          </a:prstGeom>
          <a:solidFill>
            <a:srgbClr val="006600">
              <a:alpha val="13000"/>
            </a:srgbClr>
          </a:solidFill>
          <a:ln>
            <a:solidFill>
              <a:schemeClr val="tx1"/>
            </a:solidFill>
          </a:ln>
        </p:spPr>
        <p:txBody>
          <a:bodyPr wrap="square" lIns="162091" tIns="81047" rIns="162091" bIns="81047">
            <a:spAutoFit/>
          </a:bodyPr>
          <a:lstStyle/>
          <a:p>
            <a:pPr algn="just" defTabSz="121463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отряды будут переданы в оперативное управление начальника противовоздушной обороны в назначенной зоне ответственности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4172903" y="721678"/>
            <a:ext cx="0" cy="42195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-10885" y="-3416"/>
            <a:ext cx="9151941" cy="378000"/>
          </a:xfrm>
          <a:prstGeom prst="rect">
            <a:avLst/>
          </a:prstGeom>
          <a:blipFill>
            <a:blip r:embed="rId2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718" tIns="24361" rIns="48718" bIns="24361" anchor="ctr"/>
          <a:lstStyle/>
          <a:p>
            <a:pPr algn="ctr" defTabSz="457469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8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21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709025" y="45263"/>
            <a:ext cx="381851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37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789B2EAD-5D45-414D-A59F-C06592B8B299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37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3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1164" y="31899"/>
            <a:ext cx="8707625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982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Требования к кандидатам для поступления в резерв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096000" y="865188"/>
            <a:ext cx="2984500" cy="426243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1.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Фотография анфас размером </a:t>
            </a:r>
            <a:r>
              <a:rPr lang="ru-RU" sz="1200" dirty="0" err="1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9х12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 см (на обороте фотографии чернилами указывается</a:t>
            </a:r>
            <a:r>
              <a:rPr lang="en-US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фамилия, имя, отчество и дата фотографирования)</a:t>
            </a:r>
            <a:endParaRPr lang="en-US" sz="12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2.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Автобиография в двух экземплярах</a:t>
            </a: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(первый экземпляр – собственноручно)</a:t>
            </a:r>
            <a:endParaRPr lang="en-US" sz="12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3.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Анкета (форму можно получить в военном комиссариате</a:t>
            </a:r>
            <a:r>
              <a:rPr lang="en-US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или на сайте </a:t>
            </a:r>
            <a:r>
              <a:rPr lang="en-US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www.reserv.mil.ru)</a:t>
            </a: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4.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Копии документов об образовании</a:t>
            </a:r>
            <a:endParaRPr lang="en-US" sz="12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5.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Копия трудовой книжки (при наличии)</a:t>
            </a:r>
            <a:endParaRPr lang="en-US" sz="12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6.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Служебная характеристика с последнего места</a:t>
            </a:r>
            <a:r>
              <a:rPr lang="en-US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работы (учебы, службы)</a:t>
            </a: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rgbClr val="000000"/>
              </a:solidFill>
              <a:latin typeface="MyriadPro-Regular"/>
              <a:cs typeface="Arial" panose="020B0604020202020204" pitchFamily="34" charset="0"/>
            </a:endParaRPr>
          </a:p>
          <a:p>
            <a:pPr defTabSz="9143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005CAA"/>
                </a:solidFill>
                <a:latin typeface="MyriadPro-Bold"/>
                <a:cs typeface="Arial" panose="020B0604020202020204" pitchFamily="34" charset="0"/>
              </a:rPr>
              <a:t>7. </a:t>
            </a:r>
            <a:r>
              <a:rPr lang="ru-RU" sz="1200" dirty="0">
                <a:solidFill>
                  <a:srgbClr val="000000"/>
                </a:solidFill>
                <a:latin typeface="MyriadPro-Regular"/>
                <a:cs typeface="Arial" panose="020B0604020202020204" pitchFamily="34" charset="0"/>
              </a:rPr>
              <a:t>Копии паспорта, военного билета, свидетельства о рождении, свидетельства о браке и рождении детей (при наличии)</a:t>
            </a:r>
          </a:p>
        </p:txBody>
      </p:sp>
      <p:sp>
        <p:nvSpPr>
          <p:cNvPr id="48137" name="TextBox 18"/>
          <p:cNvSpPr txBox="1">
            <a:spLocks noChangeArrowheads="1"/>
          </p:cNvSpPr>
          <p:nvPr/>
        </p:nvSpPr>
        <p:spPr bwMode="auto">
          <a:xfrm>
            <a:off x="5749925" y="420688"/>
            <a:ext cx="3549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912813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altLang="ru-RU" sz="1200" b="1">
                <a:solidFill>
                  <a:srgbClr val="005CAA"/>
                </a:solidFill>
                <a:latin typeface="MyriadPro-Bold"/>
                <a:cs typeface="Arial" pitchFamily="34" charset="0"/>
              </a:rPr>
              <a:t>ДОКУМЕНТЫ </a:t>
            </a:r>
          </a:p>
          <a:p>
            <a:pPr algn="ctr" eaLnBrk="1" hangingPunct="1"/>
            <a:r>
              <a:rPr lang="ru-RU" altLang="ru-RU" sz="1200" b="1">
                <a:solidFill>
                  <a:srgbClr val="005CAA"/>
                </a:solidFill>
                <a:latin typeface="MyriadPro-Bold"/>
                <a:cs typeface="Arial" pitchFamily="34" charset="0"/>
              </a:rPr>
              <a:t>ДЛЯ ПОСТУПЛЕНИЯ В РЕЗЕРВ</a:t>
            </a:r>
          </a:p>
        </p:txBody>
      </p:sp>
      <p:sp>
        <p:nvSpPr>
          <p:cNvPr id="48138" name="TextBox 19"/>
          <p:cNvSpPr txBox="1">
            <a:spLocks noChangeArrowheads="1"/>
          </p:cNvSpPr>
          <p:nvPr/>
        </p:nvSpPr>
        <p:spPr bwMode="auto">
          <a:xfrm>
            <a:off x="-288925" y="406400"/>
            <a:ext cx="32543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912813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altLang="ru-RU" sz="1200" b="1">
                <a:solidFill>
                  <a:srgbClr val="005CAA"/>
                </a:solidFill>
                <a:latin typeface="MyriadPro-Bold"/>
                <a:cs typeface="Arial" pitchFamily="34" charset="0"/>
              </a:rPr>
              <a:t>ТРЕБОВАНИЯ К КАНДИДАТАМ</a:t>
            </a:r>
          </a:p>
        </p:txBody>
      </p:sp>
      <p:sp>
        <p:nvSpPr>
          <p:cNvPr id="48139" name="TextBox 20"/>
          <p:cNvSpPr txBox="1">
            <a:spLocks noChangeArrowheads="1"/>
          </p:cNvSpPr>
          <p:nvPr/>
        </p:nvSpPr>
        <p:spPr bwMode="auto">
          <a:xfrm>
            <a:off x="2730500" y="414338"/>
            <a:ext cx="3549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912813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12813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altLang="ru-RU" sz="1200" b="1">
                <a:solidFill>
                  <a:srgbClr val="FF0000"/>
                </a:solidFill>
                <a:latin typeface="MyriadPro-Bold"/>
                <a:cs typeface="Arial" pitchFamily="34" charset="0"/>
              </a:rPr>
              <a:t>ГРАЖДАНИН НЕ МОЖЕТ СЧИТАТЬСЯ КАНДИДАТОМ, ЕСЛИ:</a:t>
            </a:r>
          </a:p>
        </p:txBody>
      </p:sp>
      <p:grpSp>
        <p:nvGrpSpPr>
          <p:cNvPr id="48140" name="Группа 21"/>
          <p:cNvGrpSpPr>
            <a:grpSpLocks/>
          </p:cNvGrpSpPr>
          <p:nvPr/>
        </p:nvGrpSpPr>
        <p:grpSpPr bwMode="auto">
          <a:xfrm>
            <a:off x="20638" y="747713"/>
            <a:ext cx="2849562" cy="4308475"/>
            <a:chOff x="134322" y="447327"/>
            <a:chExt cx="2849758" cy="4308872"/>
          </a:xfrm>
        </p:grpSpPr>
        <p:sp>
          <p:nvSpPr>
            <p:cNvPr id="48148" name="Прямоугольник 22"/>
            <p:cNvSpPr>
              <a:spLocks noChangeArrowheads="1"/>
            </p:cNvSpPr>
            <p:nvPr/>
          </p:nvSpPr>
          <p:spPr bwMode="auto">
            <a:xfrm>
              <a:off x="444095" y="447327"/>
              <a:ext cx="2539985" cy="4308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912813" eaLnBrk="1" hangingPunct="1"/>
              <a:r>
                <a:rPr lang="ru-RU" altLang="ru-RU" sz="1200" b="1">
                  <a:solidFill>
                    <a:srgbClr val="005CAA"/>
                  </a:solidFill>
                  <a:latin typeface="MyriadPro-Bold"/>
                  <a:cs typeface="Arial" pitchFamily="34" charset="0"/>
                </a:rPr>
                <a:t>По возрасту: 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прапорщики, сержанты, солдаты – до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52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 лет 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младшие офицеры – до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57 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лет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старшие офицеры  – до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62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 лет</a:t>
              </a:r>
            </a:p>
            <a:p>
              <a:pPr defTabSz="912813" eaLnBrk="1" hangingPunct="1"/>
              <a:endParaRPr lang="ru-RU" altLang="ru-RU" sz="12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r>
                <a:rPr lang="ru-RU" altLang="ru-RU" sz="1200" b="1">
                  <a:solidFill>
                    <a:srgbClr val="005CAA"/>
                  </a:solidFill>
                  <a:latin typeface="MyriadPro-Bold"/>
                  <a:cs typeface="Arial" pitchFamily="34" charset="0"/>
                </a:rPr>
                <a:t>По здоровью: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быть годным к военной службе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(категория А)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, годным к военной службе с незначительными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ограничениями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(категория Б)</a:t>
              </a:r>
              <a:r>
                <a:rPr lang="ru-RU" altLang="ru-RU" sz="1200" b="1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 </a:t>
              </a:r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и ограниченно годным к военной службе </a:t>
              </a:r>
              <a:r>
                <a:rPr lang="ru-RU" altLang="ru-RU" sz="1200" b="1">
                  <a:solidFill>
                    <a:srgbClr val="FF0000"/>
                  </a:solidFill>
                  <a:latin typeface="MyriadPro-Regular"/>
                  <a:cs typeface="Arial" pitchFamily="34" charset="0"/>
                </a:rPr>
                <a:t>(категория В)</a:t>
              </a:r>
            </a:p>
            <a:p>
              <a:pPr defTabSz="912813" eaLnBrk="1" hangingPunct="1"/>
              <a:endParaRPr lang="ru-RU" altLang="ru-RU" sz="5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r>
                <a:rPr lang="ru-RU" altLang="ru-RU" sz="1200" b="1">
                  <a:solidFill>
                    <a:srgbClr val="005CAA"/>
                  </a:solidFill>
                  <a:latin typeface="MyriadPro-Bold"/>
                  <a:cs typeface="Arial" pitchFamily="34" charset="0"/>
                </a:rPr>
                <a:t>По результатам профессионального</a:t>
              </a:r>
            </a:p>
            <a:p>
              <a:pPr defTabSz="912813" eaLnBrk="1" hangingPunct="1"/>
              <a:r>
                <a:rPr lang="ru-RU" altLang="ru-RU" sz="1200" b="1">
                  <a:solidFill>
                    <a:srgbClr val="005CAA"/>
                  </a:solidFill>
                  <a:latin typeface="MyriadPro-Bold"/>
                  <a:cs typeface="Arial" pitchFamily="34" charset="0"/>
                </a:rPr>
                <a:t>психологического отбора: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получить первую, вторую или третью категорию пригодности для конкретной выбранной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специальности</a:t>
              </a:r>
            </a:p>
            <a:p>
              <a:pPr defTabSz="912813" eaLnBrk="1" hangingPunct="1"/>
              <a:endParaRPr lang="ru-RU" altLang="ru-RU" sz="5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r>
                <a:rPr lang="ru-RU" altLang="ru-RU" sz="1200" b="1">
                  <a:solidFill>
                    <a:srgbClr val="005CAA"/>
                  </a:solidFill>
                  <a:latin typeface="MyriadPro-Bold"/>
                  <a:cs typeface="Arial" pitchFamily="34" charset="0"/>
                </a:rPr>
                <a:t>По образованию: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не ниже основного общего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(9 классов)</a:t>
              </a:r>
            </a:p>
          </p:txBody>
        </p:sp>
        <p:sp>
          <p:nvSpPr>
            <p:cNvPr id="24" name="Freeform 14"/>
            <p:cNvSpPr/>
            <p:nvPr/>
          </p:nvSpPr>
          <p:spPr>
            <a:xfrm>
              <a:off x="134322" y="509245"/>
              <a:ext cx="301646" cy="301653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72343" y="72777"/>
                  </a:moveTo>
                  <a:lnTo>
                    <a:pt x="177701" y="78135"/>
                  </a:lnTo>
                  <a:lnTo>
                    <a:pt x="91976" y="164306"/>
                  </a:lnTo>
                  <a:lnTo>
                    <a:pt x="86618" y="164306"/>
                  </a:lnTo>
                  <a:lnTo>
                    <a:pt x="43756" y="120997"/>
                  </a:lnTo>
                  <a:lnTo>
                    <a:pt x="49114" y="115193"/>
                  </a:lnTo>
                  <a:lnTo>
                    <a:pt x="89297" y="15582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9050">
              <a:solidFill>
                <a:srgbClr val="008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  <p:sp>
          <p:nvSpPr>
            <p:cNvPr id="25" name="Freeform 14"/>
            <p:cNvSpPr/>
            <p:nvPr/>
          </p:nvSpPr>
          <p:spPr>
            <a:xfrm>
              <a:off x="148610" y="1431668"/>
              <a:ext cx="301646" cy="301653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72343" y="72777"/>
                  </a:moveTo>
                  <a:lnTo>
                    <a:pt x="177701" y="78135"/>
                  </a:lnTo>
                  <a:lnTo>
                    <a:pt x="91976" y="164306"/>
                  </a:lnTo>
                  <a:lnTo>
                    <a:pt x="86618" y="164306"/>
                  </a:lnTo>
                  <a:lnTo>
                    <a:pt x="43756" y="120997"/>
                  </a:lnTo>
                  <a:lnTo>
                    <a:pt x="49114" y="115193"/>
                  </a:lnTo>
                  <a:lnTo>
                    <a:pt x="89297" y="15582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9050">
              <a:solidFill>
                <a:srgbClr val="008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  <p:sp>
          <p:nvSpPr>
            <p:cNvPr id="26" name="Freeform 14"/>
            <p:cNvSpPr/>
            <p:nvPr/>
          </p:nvSpPr>
          <p:spPr>
            <a:xfrm>
              <a:off x="134322" y="2857374"/>
              <a:ext cx="301646" cy="301653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72343" y="72777"/>
                  </a:moveTo>
                  <a:lnTo>
                    <a:pt x="177701" y="78135"/>
                  </a:lnTo>
                  <a:lnTo>
                    <a:pt x="91976" y="164306"/>
                  </a:lnTo>
                  <a:lnTo>
                    <a:pt x="86618" y="164306"/>
                  </a:lnTo>
                  <a:lnTo>
                    <a:pt x="43756" y="120997"/>
                  </a:lnTo>
                  <a:lnTo>
                    <a:pt x="49114" y="115193"/>
                  </a:lnTo>
                  <a:lnTo>
                    <a:pt x="89297" y="15582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9050">
              <a:solidFill>
                <a:srgbClr val="008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  <p:sp>
          <p:nvSpPr>
            <p:cNvPr id="27" name="Freeform 14"/>
            <p:cNvSpPr/>
            <p:nvPr/>
          </p:nvSpPr>
          <p:spPr>
            <a:xfrm>
              <a:off x="148610" y="4130666"/>
              <a:ext cx="301646" cy="30324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72343" y="72777"/>
                  </a:moveTo>
                  <a:lnTo>
                    <a:pt x="177701" y="78135"/>
                  </a:lnTo>
                  <a:lnTo>
                    <a:pt x="91976" y="164306"/>
                  </a:lnTo>
                  <a:lnTo>
                    <a:pt x="86618" y="164306"/>
                  </a:lnTo>
                  <a:lnTo>
                    <a:pt x="43756" y="120997"/>
                  </a:lnTo>
                  <a:lnTo>
                    <a:pt x="49114" y="115193"/>
                  </a:lnTo>
                  <a:lnTo>
                    <a:pt x="89297" y="15582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9050">
              <a:solidFill>
                <a:srgbClr val="008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</p:grpSp>
      <p:grpSp>
        <p:nvGrpSpPr>
          <p:cNvPr id="48141" name="Группа 27"/>
          <p:cNvGrpSpPr>
            <a:grpSpLocks/>
          </p:cNvGrpSpPr>
          <p:nvPr/>
        </p:nvGrpSpPr>
        <p:grpSpPr bwMode="auto">
          <a:xfrm>
            <a:off x="2965450" y="947738"/>
            <a:ext cx="3219450" cy="2647950"/>
            <a:chOff x="134322" y="5488165"/>
            <a:chExt cx="3814036" cy="2646878"/>
          </a:xfrm>
        </p:grpSpPr>
        <p:sp>
          <p:nvSpPr>
            <p:cNvPr id="48144" name="Прямоугольник 28"/>
            <p:cNvSpPr>
              <a:spLocks noChangeArrowheads="1"/>
            </p:cNvSpPr>
            <p:nvPr/>
          </p:nvSpPr>
          <p:spPr bwMode="auto">
            <a:xfrm>
              <a:off x="438541" y="5488165"/>
              <a:ext cx="3509817" cy="2646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отбывал наказание в виде лишения свободы</a:t>
              </a:r>
            </a:p>
            <a:p>
              <a:pPr defTabSz="912813" eaLnBrk="1" hangingPunct="1"/>
              <a:endParaRPr lang="ru-RU" altLang="ru-RU" sz="5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endParaRPr lang="ru-RU" altLang="ru-RU" sz="12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подвергался административному наказанию за потребление наркотических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или психотропных веществ</a:t>
              </a:r>
            </a:p>
            <a:p>
              <a:pPr defTabSz="912813" eaLnBrk="1" hangingPunct="1"/>
              <a:endParaRPr lang="ru-RU" altLang="ru-RU" sz="5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endParaRPr lang="ru-RU" altLang="ru-RU" sz="1200">
                <a:solidFill>
                  <a:srgbClr val="000000"/>
                </a:solidFill>
                <a:latin typeface="MyriadPro-Regular"/>
                <a:cs typeface="Arial" pitchFamily="34" charset="0"/>
              </a:endParaRP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в отношении него вынесен обвинительный приговор и назначено наказание, ведется дознание либо предварительное следствие</a:t>
              </a:r>
            </a:p>
            <a:p>
              <a:pPr defTabSz="912813" eaLnBrk="1" hangingPunct="1"/>
              <a:r>
                <a:rPr lang="ru-RU" altLang="ru-RU" sz="1200">
                  <a:solidFill>
                    <a:srgbClr val="000000"/>
                  </a:solidFill>
                  <a:latin typeface="MyriadPro-Regular"/>
                  <a:cs typeface="Arial" pitchFamily="34" charset="0"/>
                </a:rPr>
                <a:t>или уголовное дело передано в суд</a:t>
              </a:r>
              <a:endParaRPr lang="ru-RU" altLang="ru-RU" sz="12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30" name="Freeform 46"/>
            <p:cNvSpPr/>
            <p:nvPr/>
          </p:nvSpPr>
          <p:spPr>
            <a:xfrm flipH="1">
              <a:off x="134322" y="5562747"/>
              <a:ext cx="302791" cy="30309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0728" y="153591"/>
                  </a:moveTo>
                  <a:lnTo>
                    <a:pt x="117872" y="153591"/>
                  </a:lnTo>
                  <a:lnTo>
                    <a:pt x="117872" y="167878"/>
                  </a:lnTo>
                  <a:lnTo>
                    <a:pt x="110728" y="167878"/>
                  </a:lnTo>
                  <a:close/>
                  <a:moveTo>
                    <a:pt x="110728" y="60722"/>
                  </a:moveTo>
                  <a:lnTo>
                    <a:pt x="117872" y="60722"/>
                  </a:lnTo>
                  <a:lnTo>
                    <a:pt x="117872" y="139303"/>
                  </a:lnTo>
                  <a:lnTo>
                    <a:pt x="110728" y="13930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  <p:sp>
          <p:nvSpPr>
            <p:cNvPr id="31" name="Freeform 46"/>
            <p:cNvSpPr/>
            <p:nvPr/>
          </p:nvSpPr>
          <p:spPr>
            <a:xfrm flipH="1">
              <a:off x="134322" y="6122908"/>
              <a:ext cx="302791" cy="303089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0728" y="153591"/>
                  </a:moveTo>
                  <a:lnTo>
                    <a:pt x="117872" y="153591"/>
                  </a:lnTo>
                  <a:lnTo>
                    <a:pt x="117872" y="167878"/>
                  </a:lnTo>
                  <a:lnTo>
                    <a:pt x="110728" y="167878"/>
                  </a:lnTo>
                  <a:close/>
                  <a:moveTo>
                    <a:pt x="110728" y="60722"/>
                  </a:moveTo>
                  <a:lnTo>
                    <a:pt x="117872" y="60722"/>
                  </a:lnTo>
                  <a:lnTo>
                    <a:pt x="117872" y="139303"/>
                  </a:lnTo>
                  <a:lnTo>
                    <a:pt x="110728" y="13930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  <p:sp>
          <p:nvSpPr>
            <p:cNvPr id="32" name="Freeform 46"/>
            <p:cNvSpPr/>
            <p:nvPr/>
          </p:nvSpPr>
          <p:spPr>
            <a:xfrm flipH="1">
              <a:off x="134322" y="7073435"/>
              <a:ext cx="302791" cy="301503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0728" y="153591"/>
                  </a:moveTo>
                  <a:lnTo>
                    <a:pt x="117872" y="153591"/>
                  </a:lnTo>
                  <a:lnTo>
                    <a:pt x="117872" y="167878"/>
                  </a:lnTo>
                  <a:lnTo>
                    <a:pt x="110728" y="167878"/>
                  </a:lnTo>
                  <a:close/>
                  <a:moveTo>
                    <a:pt x="110728" y="60722"/>
                  </a:moveTo>
                  <a:lnTo>
                    <a:pt x="117872" y="60722"/>
                  </a:lnTo>
                  <a:lnTo>
                    <a:pt x="117872" y="139303"/>
                  </a:lnTo>
                  <a:lnTo>
                    <a:pt x="110728" y="139303"/>
                  </a:lnTo>
                  <a:close/>
                  <a:moveTo>
                    <a:pt x="114300" y="7144"/>
                  </a:moveTo>
                  <a:cubicBezTo>
                    <a:pt x="85130" y="7144"/>
                    <a:pt x="59829" y="17562"/>
                    <a:pt x="38398" y="38398"/>
                  </a:cubicBezTo>
                  <a:cubicBezTo>
                    <a:pt x="17562" y="59829"/>
                    <a:pt x="7144" y="85130"/>
                    <a:pt x="7144" y="114300"/>
                  </a:cubicBezTo>
                  <a:cubicBezTo>
                    <a:pt x="7144" y="143470"/>
                    <a:pt x="17562" y="168771"/>
                    <a:pt x="38398" y="190202"/>
                  </a:cubicBezTo>
                  <a:cubicBezTo>
                    <a:pt x="59829" y="211038"/>
                    <a:pt x="85130" y="221456"/>
                    <a:pt x="114300" y="221456"/>
                  </a:cubicBezTo>
                  <a:cubicBezTo>
                    <a:pt x="143471" y="221456"/>
                    <a:pt x="168771" y="211038"/>
                    <a:pt x="190203" y="190202"/>
                  </a:cubicBezTo>
                  <a:cubicBezTo>
                    <a:pt x="211039" y="168771"/>
                    <a:pt x="221456" y="143470"/>
                    <a:pt x="221456" y="114300"/>
                  </a:cubicBezTo>
                  <a:cubicBezTo>
                    <a:pt x="221456" y="85130"/>
                    <a:pt x="211039" y="59829"/>
                    <a:pt x="190203" y="38398"/>
                  </a:cubicBezTo>
                  <a:cubicBezTo>
                    <a:pt x="168771" y="17562"/>
                    <a:pt x="143471" y="7144"/>
                    <a:pt x="114300" y="7144"/>
                  </a:cubicBezTo>
                  <a:close/>
                  <a:moveTo>
                    <a:pt x="114300" y="0"/>
                  </a:moveTo>
                  <a:cubicBezTo>
                    <a:pt x="145852" y="0"/>
                    <a:pt x="172790" y="11162"/>
                    <a:pt x="195114" y="33486"/>
                  </a:cubicBezTo>
                  <a:cubicBezTo>
                    <a:pt x="217438" y="55811"/>
                    <a:pt x="228600" y="82749"/>
                    <a:pt x="228600" y="114300"/>
                  </a:cubicBezTo>
                  <a:cubicBezTo>
                    <a:pt x="228600" y="145852"/>
                    <a:pt x="217438" y="172790"/>
                    <a:pt x="195114" y="195114"/>
                  </a:cubicBezTo>
                  <a:cubicBezTo>
                    <a:pt x="172790" y="217438"/>
                    <a:pt x="145852" y="228600"/>
                    <a:pt x="114300" y="228600"/>
                  </a:cubicBezTo>
                  <a:cubicBezTo>
                    <a:pt x="82749" y="228600"/>
                    <a:pt x="55811" y="217438"/>
                    <a:pt x="33487" y="195114"/>
                  </a:cubicBezTo>
                  <a:cubicBezTo>
                    <a:pt x="11162" y="172790"/>
                    <a:pt x="0" y="145852"/>
                    <a:pt x="0" y="114300"/>
                  </a:cubicBezTo>
                  <a:cubicBezTo>
                    <a:pt x="0" y="82749"/>
                    <a:pt x="11162" y="55811"/>
                    <a:pt x="33487" y="33486"/>
                  </a:cubicBezTo>
                  <a:cubicBezTo>
                    <a:pt x="55811" y="11162"/>
                    <a:pt x="82749" y="0"/>
                    <a:pt x="114300" y="0"/>
                  </a:cubicBezTo>
                  <a:close/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prstClr val="white"/>
                </a:solidFill>
                <a:latin typeface="Palatino Linotype"/>
                <a:cs typeface="Arial" panose="020B0604020202020204" pitchFamily="34" charset="0"/>
              </a:endParaRPr>
            </a:p>
          </p:txBody>
        </p:sp>
      </p:grpSp>
      <p:pic>
        <p:nvPicPr>
          <p:cNvPr id="4814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6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30398" y="68005"/>
            <a:ext cx="510657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43932E93-8E81-4709-9EE9-5AD9763186D6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1164" y="31899"/>
            <a:ext cx="8707625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982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Порядок поступления в мобилизационный людской резерв</a:t>
            </a:r>
          </a:p>
        </p:txBody>
      </p:sp>
      <p:sp>
        <p:nvSpPr>
          <p:cNvPr id="385" name="Скругленный прямоугольник 384"/>
          <p:cNvSpPr/>
          <p:nvPr/>
        </p:nvSpPr>
        <p:spPr>
          <a:xfrm>
            <a:off x="5821363" y="439738"/>
            <a:ext cx="3297237" cy="4686300"/>
          </a:xfrm>
          <a:prstGeom prst="roundRect">
            <a:avLst>
              <a:gd name="adj" fmla="val 2747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9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 w="12700" cap="flat" cmpd="sng" algn="ctr">
            <a:solidFill>
              <a:schemeClr val="accent6">
                <a:lumMod val="50000"/>
              </a:schemeClr>
            </a:solidFill>
            <a:prstDash val="solid"/>
          </a:ln>
          <a:effectLst/>
        </p:spPr>
        <p:txBody>
          <a:bodyPr lIns="47944" tIns="0" rIns="0" bIns="0"/>
          <a:lstStyle/>
          <a:p>
            <a:pPr algn="ctr" defTabSz="912219">
              <a:lnSpc>
                <a:spcPct val="90000"/>
              </a:lnSpc>
              <a:spcAft>
                <a:spcPts val="400"/>
              </a:spcAft>
              <a:defRPr/>
            </a:pPr>
            <a:r>
              <a:rPr lang="ru-RU" kern="0" dirty="0">
                <a:ln w="9525">
                  <a:noFill/>
                  <a:prstDash val="solid"/>
                </a:ln>
                <a:solidFill>
                  <a:prstClr val="black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9161" name="TextBox 385"/>
          <p:cNvSpPr txBox="1">
            <a:spLocks noChangeArrowheads="1"/>
          </p:cNvSpPr>
          <p:nvPr/>
        </p:nvSpPr>
        <p:spPr bwMode="auto">
          <a:xfrm>
            <a:off x="5380038" y="465138"/>
            <a:ext cx="41783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776288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776288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776288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776288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776288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7762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7762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7762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7762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altLang="ru-RU" sz="1600" b="1">
                <a:solidFill>
                  <a:srgbClr val="222A35"/>
                </a:solidFill>
                <a:latin typeface="Arial Narrow" pitchFamily="34" charset="0"/>
                <a:ea typeface="KaiTi" pitchFamily="49" charset="-122"/>
                <a:cs typeface="Times New Roman" pitchFamily="18" charset="0"/>
              </a:rPr>
              <a:t>Субъект Российской Федерации</a:t>
            </a:r>
          </a:p>
        </p:txBody>
      </p:sp>
      <p:sp>
        <p:nvSpPr>
          <p:cNvPr id="387" name="Скругленный прямоугольник 386"/>
          <p:cNvSpPr/>
          <p:nvPr/>
        </p:nvSpPr>
        <p:spPr>
          <a:xfrm>
            <a:off x="5875338" y="3671888"/>
            <a:ext cx="3173412" cy="1454150"/>
          </a:xfrm>
          <a:prstGeom prst="roundRect">
            <a:avLst>
              <a:gd name="adj" fmla="val 5831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437">
              <a:defRPr/>
            </a:pPr>
            <a:endParaRPr lang="ru-RU" sz="1467">
              <a:solidFill>
                <a:prstClr val="white"/>
              </a:solidFill>
            </a:endParaRPr>
          </a:p>
        </p:txBody>
      </p:sp>
      <p:sp>
        <p:nvSpPr>
          <p:cNvPr id="388" name="TextBox 387"/>
          <p:cNvSpPr txBox="1"/>
          <p:nvPr/>
        </p:nvSpPr>
        <p:spPr>
          <a:xfrm>
            <a:off x="6146800" y="4152900"/>
            <a:ext cx="2690813" cy="525463"/>
          </a:xfrm>
          <a:prstGeom prst="rect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>
            <a:spAutoFit/>
          </a:bodyPr>
          <a:lstStyle/>
          <a:p>
            <a:pPr algn="ctr" defTabSz="716097">
              <a:lnSpc>
                <a:spcPct val="80000"/>
              </a:lnSpc>
              <a:defRPr/>
            </a:pPr>
            <a:r>
              <a:rPr lang="ru-RU" sz="21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МОБИЛИЗАЦИОННЫЙ</a:t>
            </a:r>
          </a:p>
          <a:p>
            <a:pPr algn="ctr" defTabSz="716097">
              <a:lnSpc>
                <a:spcPct val="80000"/>
              </a:lnSpc>
              <a:defRPr/>
            </a:pPr>
            <a:r>
              <a:rPr lang="ru-RU" sz="21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ЛЮДСКОЙ РЕЗЕРВ</a:t>
            </a:r>
          </a:p>
        </p:txBody>
      </p:sp>
      <p:sp>
        <p:nvSpPr>
          <p:cNvPr id="389" name="Скругленный прямоугольник 388"/>
          <p:cNvSpPr/>
          <p:nvPr/>
        </p:nvSpPr>
        <p:spPr>
          <a:xfrm>
            <a:off x="14288" y="2906713"/>
            <a:ext cx="2806700" cy="2219325"/>
          </a:xfrm>
          <a:prstGeom prst="roundRect">
            <a:avLst>
              <a:gd name="adj" fmla="val 3580"/>
            </a:avLst>
          </a:prstGeom>
          <a:gradFill>
            <a:gsLst>
              <a:gs pos="0">
                <a:schemeClr val="accent1">
                  <a:tint val="66000"/>
                  <a:satMod val="160000"/>
                  <a:alpha val="52000"/>
                </a:schemeClr>
              </a:gs>
              <a:gs pos="50000">
                <a:schemeClr val="accent1">
                  <a:tint val="44500"/>
                  <a:satMod val="160000"/>
                  <a:alpha val="51000"/>
                </a:schemeClr>
              </a:gs>
              <a:gs pos="100000">
                <a:schemeClr val="accent1">
                  <a:tint val="23500"/>
                  <a:satMod val="160000"/>
                  <a:alpha val="41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ru-RU" sz="2400" dirty="0">
              <a:solidFill>
                <a:prstClr val="white"/>
              </a:solidFill>
            </a:endParaRPr>
          </a:p>
        </p:txBody>
      </p:sp>
      <p:sp>
        <p:nvSpPr>
          <p:cNvPr id="49165" name="Text Box 42"/>
          <p:cNvSpPr txBox="1">
            <a:spLocks noChangeArrowheads="1"/>
          </p:cNvSpPr>
          <p:nvPr/>
        </p:nvSpPr>
        <p:spPr bwMode="auto">
          <a:xfrm>
            <a:off x="61913" y="2922588"/>
            <a:ext cx="27098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>
            <a:spAutoFit/>
          </a:bodyPr>
          <a:lstStyle>
            <a:lvl1pPr defTabSz="928688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600" b="1">
                <a:solidFill>
                  <a:srgbClr val="000000"/>
                </a:solidFill>
                <a:latin typeface="Arial Narrow" pitchFamily="34" charset="0"/>
                <a:cs typeface="Arial" pitchFamily="34" charset="0"/>
              </a:rPr>
              <a:t>Военный комиссариат</a:t>
            </a:r>
          </a:p>
        </p:txBody>
      </p:sp>
      <p:sp>
        <p:nvSpPr>
          <p:cNvPr id="391" name="Скругленный прямоугольник 390"/>
          <p:cNvSpPr/>
          <p:nvPr/>
        </p:nvSpPr>
        <p:spPr>
          <a:xfrm>
            <a:off x="2924175" y="446088"/>
            <a:ext cx="2857500" cy="4679950"/>
          </a:xfrm>
          <a:prstGeom prst="roundRect">
            <a:avLst>
              <a:gd name="adj" fmla="val 3182"/>
            </a:avLst>
          </a:prstGeom>
          <a:gradFill>
            <a:gsLst>
              <a:gs pos="0">
                <a:schemeClr val="accent1">
                  <a:tint val="66000"/>
                  <a:satMod val="160000"/>
                  <a:alpha val="52000"/>
                </a:schemeClr>
              </a:gs>
              <a:gs pos="50000">
                <a:schemeClr val="accent1">
                  <a:tint val="44500"/>
                  <a:satMod val="160000"/>
                  <a:alpha val="51000"/>
                </a:schemeClr>
              </a:gs>
              <a:gs pos="100000">
                <a:schemeClr val="accent1">
                  <a:tint val="23500"/>
                  <a:satMod val="160000"/>
                  <a:alpha val="41000"/>
                </a:schemeClr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ru-RU" sz="2400" dirty="0">
              <a:solidFill>
                <a:prstClr val="white"/>
              </a:solidFill>
            </a:endParaRPr>
          </a:p>
        </p:txBody>
      </p:sp>
      <p:grpSp>
        <p:nvGrpSpPr>
          <p:cNvPr id="49167" name="Группа 391"/>
          <p:cNvGrpSpPr>
            <a:grpSpLocks/>
          </p:cNvGrpSpPr>
          <p:nvPr/>
        </p:nvGrpSpPr>
        <p:grpSpPr bwMode="auto">
          <a:xfrm>
            <a:off x="39688" y="439738"/>
            <a:ext cx="2725737" cy="2230437"/>
            <a:chOff x="12820018" y="-1568817"/>
            <a:chExt cx="2044700" cy="1096781"/>
          </a:xfrm>
        </p:grpSpPr>
        <p:sp>
          <p:nvSpPr>
            <p:cNvPr id="393" name="Скругленный прямоугольник 392"/>
            <p:cNvSpPr/>
            <p:nvPr/>
          </p:nvSpPr>
          <p:spPr>
            <a:xfrm>
              <a:off x="12820018" y="-1568817"/>
              <a:ext cx="2044700" cy="1096781"/>
            </a:xfrm>
            <a:prstGeom prst="roundRect">
              <a:avLst>
                <a:gd name="adj" fmla="val 4355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635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 defTabSz="1625033">
                <a:defRPr/>
              </a:pPr>
              <a:endParaRPr lang="ru-RU" sz="1333" b="1" kern="0" dirty="0">
                <a:solidFill>
                  <a:prstClr val="black">
                    <a:alpha val="82000"/>
                  </a:prstClr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198" name="Text Box 42"/>
            <p:cNvSpPr txBox="1">
              <a:spLocks noChangeArrowheads="1"/>
            </p:cNvSpPr>
            <p:nvPr/>
          </p:nvSpPr>
          <p:spPr bwMode="auto">
            <a:xfrm>
              <a:off x="12852590" y="-1559560"/>
              <a:ext cx="1936107" cy="121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 defTabSz="928688">
                <a:defRPr sz="14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defTabSz="928688">
                <a:defRPr sz="1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defTabSz="928688">
                <a:defRPr sz="1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defTabSz="928688">
                <a:defRPr sz="14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defTabSz="928688">
                <a:defRPr sz="14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28688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28688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28688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28688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ru-RU" altLang="ru-RU" sz="1600" b="1">
                  <a:solidFill>
                    <a:srgbClr val="000000"/>
                  </a:solidFill>
                  <a:latin typeface="Arial Narrow" pitchFamily="34" charset="0"/>
                  <a:cs typeface="Arial" pitchFamily="34" charset="0"/>
                </a:rPr>
                <a:t>Кандидаты в резервисты</a:t>
              </a:r>
            </a:p>
          </p:txBody>
        </p:sp>
      </p:grpSp>
      <p:grpSp>
        <p:nvGrpSpPr>
          <p:cNvPr id="49168" name="Группа 394"/>
          <p:cNvGrpSpPr>
            <a:grpSpLocks/>
          </p:cNvGrpSpPr>
          <p:nvPr/>
        </p:nvGrpSpPr>
        <p:grpSpPr bwMode="auto">
          <a:xfrm>
            <a:off x="3006725" y="760413"/>
            <a:ext cx="2692400" cy="1962150"/>
            <a:chOff x="12858153" y="-1657146"/>
            <a:chExt cx="1949416" cy="941750"/>
          </a:xfrm>
        </p:grpSpPr>
        <p:sp>
          <p:nvSpPr>
            <p:cNvPr id="396" name="Скругленный прямоугольник 395"/>
            <p:cNvSpPr/>
            <p:nvPr/>
          </p:nvSpPr>
          <p:spPr>
            <a:xfrm>
              <a:off x="12858153" y="-1657146"/>
              <a:ext cx="1949416" cy="941750"/>
            </a:xfrm>
            <a:prstGeom prst="roundRect">
              <a:avLst>
                <a:gd name="adj" fmla="val 6054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635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 defTabSz="1625033">
                <a:defRPr/>
              </a:pPr>
              <a:endParaRPr lang="ru-RU" sz="1333" b="1" kern="0" dirty="0">
                <a:solidFill>
                  <a:prstClr val="black">
                    <a:alpha val="82000"/>
                  </a:prstClr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7" name="Text Box 42"/>
            <p:cNvSpPr txBox="1">
              <a:spLocks noChangeArrowheads="1"/>
            </p:cNvSpPr>
            <p:nvPr/>
          </p:nvSpPr>
          <p:spPr bwMode="auto">
            <a:xfrm>
              <a:off x="12886889" y="-1036932"/>
              <a:ext cx="1916082" cy="29486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 anchorCtr="1">
              <a:spAutoFit/>
            </a:bodyPr>
            <a:lstStyle>
              <a:defPPr>
                <a:defRPr lang="ru-RU"/>
              </a:defPPr>
              <a:lvl1pPr algn="ctr" defTabSz="696913" eaLnBrk="0" fontAlgn="auto" hangingPunct="0">
                <a:spcBef>
                  <a:spcPct val="50000"/>
                </a:spcBef>
                <a:spcAft>
                  <a:spcPts val="0"/>
                </a:spcAft>
                <a:defRPr sz="900" b="1" kern="0">
                  <a:solidFill>
                    <a:sysClr val="windowText" lastClr="000000"/>
                  </a:solidFill>
                  <a:latin typeface="Arial Narrow" pitchFamily="34" charset="0"/>
                  <a:cs typeface="Arial" pitchFamily="34" charset="0"/>
                </a:defRPr>
              </a:lvl1pPr>
              <a:lvl2pPr marL="742950" indent="-285750" defTabSz="696913" eaLnBrk="0" hangingPunct="0">
                <a:defRPr sz="2500">
                  <a:cs typeface="Arial" charset="0"/>
                </a:defRPr>
              </a:lvl2pPr>
              <a:lvl3pPr marL="1143000" indent="-228600" defTabSz="696913" eaLnBrk="0" hangingPunct="0">
                <a:defRPr sz="2500">
                  <a:cs typeface="Arial" charset="0"/>
                </a:defRPr>
              </a:lvl3pPr>
              <a:lvl4pPr marL="1600200" indent="-228600" defTabSz="696913" eaLnBrk="0" hangingPunct="0">
                <a:defRPr sz="2500">
                  <a:cs typeface="Arial" charset="0"/>
                </a:defRPr>
              </a:lvl4pPr>
              <a:lvl5pPr marL="2057400" indent="-228600" defTabSz="696913" eaLnBrk="0" hangingPunct="0">
                <a:defRPr sz="2500">
                  <a:cs typeface="Arial" charset="0"/>
                </a:defRPr>
              </a:lvl5pPr>
              <a:lvl6pPr marL="25146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6pPr>
              <a:lvl7pPr marL="29718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7pPr>
              <a:lvl8pPr marL="34290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8pPr>
              <a:lvl9pPr marL="38862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9pPr>
            </a:lstStyle>
            <a:p>
              <a:pPr defTabSz="929194">
                <a:spcBef>
                  <a:spcPts val="0"/>
                </a:spcBef>
                <a:defRPr/>
              </a:pPr>
              <a:r>
                <a:rPr lang="ru-RU" sz="1333" dirty="0"/>
                <a:t>Граждане, заключившие контракт</a:t>
              </a:r>
            </a:p>
            <a:p>
              <a:pPr defTabSz="929194">
                <a:spcBef>
                  <a:spcPts val="0"/>
                </a:spcBef>
                <a:defRPr/>
              </a:pPr>
              <a:r>
                <a:rPr lang="ru-RU" sz="1333" dirty="0"/>
                <a:t>о пребывании в мобилизационном людском резерве</a:t>
              </a:r>
            </a:p>
          </p:txBody>
        </p:sp>
        <p:sp>
          <p:nvSpPr>
            <p:cNvPr id="398" name="Text Box 42"/>
            <p:cNvSpPr txBox="1">
              <a:spLocks noChangeArrowheads="1"/>
            </p:cNvSpPr>
            <p:nvPr/>
          </p:nvSpPr>
          <p:spPr bwMode="auto">
            <a:xfrm>
              <a:off x="13392634" y="-1642670"/>
              <a:ext cx="873559" cy="9829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 anchorCtr="1">
              <a:spAutoFit/>
            </a:bodyPr>
            <a:lstStyle>
              <a:defPPr>
                <a:defRPr lang="ru-RU"/>
              </a:defPPr>
              <a:lvl1pPr algn="ctr" defTabSz="696913" eaLnBrk="0" fontAlgn="auto" hangingPunct="0">
                <a:spcBef>
                  <a:spcPct val="50000"/>
                </a:spcBef>
                <a:spcAft>
                  <a:spcPts val="0"/>
                </a:spcAft>
                <a:defRPr sz="900" b="1" kern="0">
                  <a:solidFill>
                    <a:sysClr val="windowText" lastClr="000000"/>
                  </a:solidFill>
                  <a:latin typeface="Arial Narrow" pitchFamily="34" charset="0"/>
                  <a:cs typeface="Arial" pitchFamily="34" charset="0"/>
                </a:defRPr>
              </a:lvl1pPr>
              <a:lvl2pPr marL="742950" indent="-285750" defTabSz="696913" eaLnBrk="0" hangingPunct="0">
                <a:defRPr sz="2500">
                  <a:cs typeface="Arial" charset="0"/>
                </a:defRPr>
              </a:lvl2pPr>
              <a:lvl3pPr marL="1143000" indent="-228600" defTabSz="696913" eaLnBrk="0" hangingPunct="0">
                <a:defRPr sz="2500">
                  <a:cs typeface="Arial" charset="0"/>
                </a:defRPr>
              </a:lvl3pPr>
              <a:lvl4pPr marL="1600200" indent="-228600" defTabSz="696913" eaLnBrk="0" hangingPunct="0">
                <a:defRPr sz="2500">
                  <a:cs typeface="Arial" charset="0"/>
                </a:defRPr>
              </a:lvl4pPr>
              <a:lvl5pPr marL="2057400" indent="-228600" defTabSz="696913" eaLnBrk="0" hangingPunct="0">
                <a:defRPr sz="2500">
                  <a:cs typeface="Arial" charset="0"/>
                </a:defRPr>
              </a:lvl5pPr>
              <a:lvl6pPr marL="25146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6pPr>
              <a:lvl7pPr marL="29718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7pPr>
              <a:lvl8pPr marL="34290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8pPr>
              <a:lvl9pPr marL="3886200" indent="-228600" defTabSz="696913" eaLnBrk="0" fontAlgn="base" hangingPunct="0">
                <a:spcBef>
                  <a:spcPct val="0"/>
                </a:spcBef>
                <a:spcAft>
                  <a:spcPct val="0"/>
                </a:spcAft>
                <a:defRPr sz="2500">
                  <a:cs typeface="Arial" charset="0"/>
                </a:defRPr>
              </a:lvl9pPr>
            </a:lstStyle>
            <a:p>
              <a:pPr defTabSz="929194">
                <a:spcBef>
                  <a:spcPts val="0"/>
                </a:spcBef>
                <a:defRPr/>
              </a:pPr>
              <a:r>
                <a:rPr lang="ru-RU" sz="1333" dirty="0">
                  <a:solidFill>
                    <a:schemeClr val="accent6">
                      <a:lumMod val="75000"/>
                    </a:schemeClr>
                  </a:solidFill>
                </a:rPr>
                <a:t>РЕЗЕРВИСТЫ</a:t>
              </a:r>
            </a:p>
          </p:txBody>
        </p:sp>
      </p:grpSp>
      <p:grpSp>
        <p:nvGrpSpPr>
          <p:cNvPr id="49169" name="Группа 398"/>
          <p:cNvGrpSpPr>
            <a:grpSpLocks/>
          </p:cNvGrpSpPr>
          <p:nvPr/>
        </p:nvGrpSpPr>
        <p:grpSpPr bwMode="auto">
          <a:xfrm>
            <a:off x="896938" y="750888"/>
            <a:ext cx="920750" cy="874712"/>
            <a:chOff x="5410198" y="1014776"/>
            <a:chExt cx="796176" cy="756133"/>
          </a:xfrm>
        </p:grpSpPr>
        <p:pic>
          <p:nvPicPr>
            <p:cNvPr id="49190" name="Рисунок 65" descr="https://img2.freepng.ru/20180219/rte/kisspng-silhouette-person-clip-art-silhouette-5a8b05ec596e36.4770458415190604603663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2173" y="1025828"/>
              <a:ext cx="234201" cy="745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91" name="Рисунок 79" descr="https://img2.freepng.ru/20180315/sjq/kisspng-businessperson-clip-art-business-people-pics-5aaaad22138462.8567779715211348820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771" r="35519"/>
            <a:stretch>
              <a:fillRect/>
            </a:stretch>
          </p:blipFill>
          <p:spPr bwMode="auto">
            <a:xfrm>
              <a:off x="5646808" y="1024070"/>
              <a:ext cx="246830" cy="740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92" name="Рисунок 65" descr="https://img2.freepng.ru/20180219/rte/kisspng-silhouette-person-clip-art-silhouette-5a8b05ec596e36.4770458415190604603663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0198" y="1025828"/>
              <a:ext cx="234201" cy="745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93" name="Рисунок 79" descr="https://img2.freepng.ru/20180315/sjq/kisspng-businessperson-clip-art-business-people-pics-5aaaad22138462.8567779715211348820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771" r="35519"/>
            <a:stretch>
              <a:fillRect/>
            </a:stretch>
          </p:blipFill>
          <p:spPr bwMode="auto">
            <a:xfrm>
              <a:off x="5797620" y="1014776"/>
              <a:ext cx="246830" cy="740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9170" name="Группа 403"/>
          <p:cNvGrpSpPr>
            <a:grpSpLocks/>
          </p:cNvGrpSpPr>
          <p:nvPr/>
        </p:nvGrpSpPr>
        <p:grpSpPr bwMode="auto">
          <a:xfrm>
            <a:off x="3633788" y="1039813"/>
            <a:ext cx="1458912" cy="990600"/>
            <a:chOff x="7575138" y="1017755"/>
            <a:chExt cx="1094326" cy="743938"/>
          </a:xfrm>
        </p:grpSpPr>
        <p:pic>
          <p:nvPicPr>
            <p:cNvPr id="49186" name="Рисунок 58" descr="http://ae01.alicdn.com/kf/HTB1cZyLMVXXXXb9XpXXq6xXFXXXM.jpg_q50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950" r="65964" b="46550"/>
            <a:stretch>
              <a:fillRect/>
            </a:stretch>
          </p:blipFill>
          <p:spPr bwMode="auto">
            <a:xfrm flipH="1">
              <a:off x="7781345" y="1017755"/>
              <a:ext cx="345194" cy="72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87" name="Рисунок 59" descr="http://ae01.alicdn.com/kf/HTB1cZyLMVXXXXb9XpXXq6xXFXXXM.jpg_q50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47" t="7587" r="37952" b="46207"/>
            <a:stretch>
              <a:fillRect/>
            </a:stretch>
          </p:blipFill>
          <p:spPr bwMode="auto">
            <a:xfrm flipH="1">
              <a:off x="7575138" y="1030544"/>
              <a:ext cx="259367" cy="722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88" name="Рисунок 59" descr="http://ae01.alicdn.com/kf/HTB1cZyLMVXXXXb9XpXXq6xXFXXXM.jpg_q50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47" t="7587" r="37952" b="46207"/>
            <a:stretch>
              <a:fillRect/>
            </a:stretch>
          </p:blipFill>
          <p:spPr bwMode="auto">
            <a:xfrm flipH="1">
              <a:off x="8074782" y="1039068"/>
              <a:ext cx="259367" cy="722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89" name="Рисунок 58" descr="http://ae01.alicdn.com/kf/HTB1cZyLMVXXXXb9XpXXq6xXFXXXM.jpg_q50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950" r="65964" b="46550"/>
            <a:stretch>
              <a:fillRect/>
            </a:stretch>
          </p:blipFill>
          <p:spPr bwMode="auto">
            <a:xfrm flipH="1">
              <a:off x="8324270" y="1028021"/>
              <a:ext cx="345194" cy="727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9171" name="Text Box 42"/>
          <p:cNvSpPr txBox="1">
            <a:spLocks noChangeArrowheads="1"/>
          </p:cNvSpPr>
          <p:nvPr/>
        </p:nvSpPr>
        <p:spPr bwMode="auto">
          <a:xfrm>
            <a:off x="2941638" y="471488"/>
            <a:ext cx="2782887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 defTabSz="928688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28688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ts val="1338"/>
              </a:lnSpc>
              <a:spcBef>
                <a:spcPct val="50000"/>
              </a:spcBef>
            </a:pPr>
            <a:r>
              <a:rPr lang="ru-RU" altLang="ru-RU" sz="1600" b="1">
                <a:solidFill>
                  <a:srgbClr val="000000"/>
                </a:solidFill>
                <a:latin typeface="Arial Narrow" pitchFamily="34" charset="0"/>
                <a:cs typeface="Arial" pitchFamily="34" charset="0"/>
              </a:rPr>
              <a:t>Воинская часть-формирователь</a:t>
            </a:r>
          </a:p>
        </p:txBody>
      </p:sp>
      <p:pic>
        <p:nvPicPr>
          <p:cNvPr id="410" name="Рисунок 409" descr="C:\Users\abiksenteeva\Desktop\Новая папка\Т-12_20-57\IMG-20210121-WA0087.jpg"/>
          <p:cNvPicPr preferRelativeResize="0"/>
          <p:nvPr/>
        </p:nvPicPr>
        <p:blipFill rotWithShape="1">
          <a:blip r:embed="rId9"/>
          <a:srcRect r="28333"/>
          <a:stretch/>
        </p:blipFill>
        <p:spPr bwMode="auto">
          <a:xfrm>
            <a:off x="96838" y="4271963"/>
            <a:ext cx="1117600" cy="795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73" name="Picture 460" descr="caoc_psab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9" b="43094"/>
          <a:stretch>
            <a:fillRect/>
          </a:stretch>
        </p:blipFill>
        <p:spPr bwMode="auto">
          <a:xfrm>
            <a:off x="4333875" y="4221163"/>
            <a:ext cx="1408113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74" name="Picture 5" descr="C:\Users\ab2607\Desktop\Заявление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7066" r="7632" b="16003"/>
          <a:stretch>
            <a:fillRect/>
          </a:stretch>
        </p:blipFill>
        <p:spPr bwMode="auto">
          <a:xfrm>
            <a:off x="1455738" y="3325813"/>
            <a:ext cx="1236662" cy="160178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3" name="Прямоугольник 412"/>
          <p:cNvSpPr/>
          <p:nvPr/>
        </p:nvSpPr>
        <p:spPr>
          <a:xfrm>
            <a:off x="166688" y="3348038"/>
            <a:ext cx="1128712" cy="708025"/>
          </a:xfrm>
          <a:prstGeom prst="rect">
            <a:avLst/>
          </a:prstGeom>
        </p:spPr>
        <p:txBody>
          <a:bodyPr lIns="0" rIns="0">
            <a:spAutoFit/>
          </a:bodyPr>
          <a:lstStyle/>
          <a:p>
            <a:pPr algn="ctr" defTabSz="1219079">
              <a:defRPr/>
            </a:pPr>
            <a:r>
              <a:rPr lang="ru-RU" sz="1333" b="1" i="1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Заявление о поступлении</a:t>
            </a:r>
          </a:p>
          <a:p>
            <a:pPr algn="ctr" defTabSz="1219079">
              <a:defRPr/>
            </a:pPr>
            <a:r>
              <a:rPr lang="ru-RU" sz="1333" b="1" i="1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резерв</a:t>
            </a:r>
          </a:p>
        </p:txBody>
      </p:sp>
      <p:graphicFrame>
        <p:nvGraphicFramePr>
          <p:cNvPr id="49176" name="Объект 413"/>
          <p:cNvGraphicFramePr>
            <a:graphicFrameLocks noChangeAspect="1"/>
          </p:cNvGraphicFramePr>
          <p:nvPr/>
        </p:nvGraphicFramePr>
        <p:xfrm>
          <a:off x="3063875" y="3330575"/>
          <a:ext cx="1166813" cy="158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5" name="Acrobat Document" r:id="rId12" imgW="7552440" imgH="10693080" progId="AcroExch.Document.7">
                  <p:embed/>
                </p:oleObj>
              </mc:Choice>
              <mc:Fallback>
                <p:oleObj name="Acrobat Document" r:id="rId12" imgW="7552440" imgH="10693080" progId="AcroExch.Document.7">
                  <p:embed/>
                  <p:pic>
                    <p:nvPicPr>
                      <p:cNvPr id="0" name="Объект 4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lum contrast="3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3875" y="3330575"/>
                        <a:ext cx="1166813" cy="1582738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767676"/>
                          </a:gs>
                          <a:gs pos="50000">
                            <a:srgbClr val="FFFFFF"/>
                          </a:gs>
                          <a:gs pos="100000">
                            <a:srgbClr val="767676"/>
                          </a:gs>
                        </a:gsLst>
                        <a:lin ang="5400000" scaled="1"/>
                      </a:gradFill>
                      <a:ln w="31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5" name="Прямоугольник 414"/>
          <p:cNvSpPr/>
          <p:nvPr/>
        </p:nvSpPr>
        <p:spPr>
          <a:xfrm>
            <a:off x="4318000" y="3079750"/>
            <a:ext cx="1303338" cy="708025"/>
          </a:xfrm>
          <a:prstGeom prst="rect">
            <a:avLst/>
          </a:prstGeom>
        </p:spPr>
        <p:txBody>
          <a:bodyPr lIns="0" rIns="0">
            <a:spAutoFit/>
          </a:bodyPr>
          <a:lstStyle/>
          <a:p>
            <a:pPr algn="ctr" defTabSz="1219079">
              <a:defRPr/>
            </a:pPr>
            <a:r>
              <a:rPr lang="ru-RU" sz="1333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Контракт о пребывании</a:t>
            </a:r>
          </a:p>
          <a:p>
            <a:pPr algn="ctr" defTabSz="1219079">
              <a:defRPr/>
            </a:pPr>
            <a:r>
              <a:rPr lang="ru-RU" sz="1333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резерве </a:t>
            </a:r>
          </a:p>
        </p:txBody>
      </p:sp>
      <p:sp>
        <p:nvSpPr>
          <p:cNvPr id="416" name="Стрелка вправо 415"/>
          <p:cNvSpPr/>
          <p:nvPr/>
        </p:nvSpPr>
        <p:spPr>
          <a:xfrm>
            <a:off x="1447800" y="3076575"/>
            <a:ext cx="3025775" cy="1028700"/>
          </a:xfrm>
          <a:prstGeom prst="rightArrow">
            <a:avLst>
              <a:gd name="adj1" fmla="val 71500"/>
              <a:gd name="adj2" fmla="val 60684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29194">
              <a:defRPr/>
            </a:pPr>
            <a:r>
              <a:rPr lang="ru-RU" sz="1000" b="1" i="1" kern="0" dirty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Кандидаты, прошедшие отбор, направляются в воинскую часть-формирователь </a:t>
            </a:r>
          </a:p>
          <a:p>
            <a:pPr algn="ctr" defTabSz="929194">
              <a:defRPr/>
            </a:pPr>
            <a:r>
              <a:rPr lang="ru-RU" sz="1000" b="1" i="1" kern="0" dirty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для заключения контракта о пребывании в резерве</a:t>
            </a:r>
            <a:endParaRPr lang="ru-RU" sz="1200" dirty="0">
              <a:solidFill>
                <a:prstClr val="white"/>
              </a:solidFill>
            </a:endParaRPr>
          </a:p>
        </p:txBody>
      </p:sp>
      <p:sp>
        <p:nvSpPr>
          <p:cNvPr id="417" name="Скругленный прямоугольник 416"/>
          <p:cNvSpPr/>
          <p:nvPr/>
        </p:nvSpPr>
        <p:spPr>
          <a:xfrm>
            <a:off x="5868988" y="771525"/>
            <a:ext cx="3179762" cy="2824163"/>
          </a:xfrm>
          <a:prstGeom prst="roundRect">
            <a:avLst>
              <a:gd name="adj" fmla="val 367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437">
              <a:defRPr/>
            </a:pPr>
            <a:endParaRPr lang="ru-RU" sz="1467">
              <a:solidFill>
                <a:prstClr val="white"/>
              </a:solidFill>
            </a:endParaRPr>
          </a:p>
        </p:txBody>
      </p:sp>
      <p:sp>
        <p:nvSpPr>
          <p:cNvPr id="418" name="TextBox 417"/>
          <p:cNvSpPr txBox="1"/>
          <p:nvPr/>
        </p:nvSpPr>
        <p:spPr>
          <a:xfrm>
            <a:off x="5954713" y="830263"/>
            <a:ext cx="2974975" cy="2684462"/>
          </a:xfrm>
          <a:prstGeom prst="rect">
            <a:avLst/>
          </a:prstGeom>
          <a:noFill/>
          <a:ln w="6350" cap="rnd" cmpd="dbl">
            <a:noFill/>
            <a:round/>
          </a:ln>
          <a:effectLst/>
        </p:spPr>
        <p:txBody>
          <a:bodyPr lIns="0" tIns="0" rIns="0" bIns="0"/>
          <a:lstStyle/>
          <a:p>
            <a:pPr algn="ctr" defTabSz="716097">
              <a:defRPr/>
            </a:pPr>
            <a:r>
              <a:rPr lang="ru-RU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Граждане, пребывающие в запасе</a:t>
            </a:r>
          </a:p>
          <a:p>
            <a:pPr algn="ctr" defTabSz="716097">
              <a:defRPr/>
            </a:pPr>
            <a:r>
              <a:rPr lang="ru-RU" i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(кандидаты в резервисты)</a:t>
            </a:r>
          </a:p>
          <a:p>
            <a:pPr marL="380990" indent="-380990" defTabSz="716097">
              <a:buFont typeface="Arial" panose="020B0604020202020204" pitchFamily="34" charset="0"/>
              <a:buChar char="•"/>
              <a:defRPr/>
            </a:pPr>
            <a:r>
              <a:rPr lang="ru-RU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казаки</a:t>
            </a:r>
          </a:p>
          <a:p>
            <a:pPr marL="380990" indent="-380990" defTabSz="716097">
              <a:buFont typeface="Arial" panose="020B0604020202020204" pitchFamily="34" charset="0"/>
              <a:buChar char="•"/>
              <a:defRPr/>
            </a:pPr>
            <a:r>
              <a:rPr lang="ru-RU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работники предприятий</a:t>
            </a:r>
          </a:p>
          <a:p>
            <a:pPr marL="380990" indent="-380990" defTabSz="716097">
              <a:buFont typeface="Arial" panose="020B0604020202020204" pitchFamily="34" charset="0"/>
              <a:buChar char="•"/>
              <a:defRPr/>
            </a:pPr>
            <a:r>
              <a:rPr lang="ru-RU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члены общественных организаций</a:t>
            </a:r>
          </a:p>
          <a:p>
            <a:pPr marL="380990" indent="-380990" defTabSz="716097">
              <a:buFont typeface="Arial" panose="020B0604020202020204" pitchFamily="34" charset="0"/>
              <a:buChar char="•"/>
              <a:defRPr/>
            </a:pPr>
            <a:r>
              <a:rPr lang="ru-RU" b="1" kern="0" dirty="0">
                <a:solidFill>
                  <a:srgbClr val="7030A0"/>
                </a:solidFill>
                <a:latin typeface="Arial Narrow" panose="020B0606020202030204" pitchFamily="34" charset="0"/>
                <a:cs typeface="Arial" pitchFamily="34" charset="0"/>
              </a:rPr>
              <a:t>завершившие службу в </a:t>
            </a:r>
            <a:r>
              <a:rPr lang="ru-RU" b="1" kern="0" dirty="0" err="1">
                <a:solidFill>
                  <a:srgbClr val="7030A0"/>
                </a:solidFill>
                <a:latin typeface="Arial Narrow" panose="020B0606020202030204" pitchFamily="34" charset="0"/>
                <a:cs typeface="Arial" pitchFamily="34" charset="0"/>
              </a:rPr>
              <a:t>Росгвардии</a:t>
            </a:r>
            <a:r>
              <a:rPr lang="ru-RU" b="1" kern="0" dirty="0">
                <a:solidFill>
                  <a:srgbClr val="7030A0"/>
                </a:solidFill>
                <a:latin typeface="Arial Narrow" panose="020B0606020202030204" pitchFamily="34" charset="0"/>
                <a:cs typeface="Arial" pitchFamily="34" charset="0"/>
              </a:rPr>
              <a:t>, МЧС, МВД, ФСИН, таможенных органах, прокуратуре и следственном комитете</a:t>
            </a:r>
          </a:p>
          <a:p>
            <a:pPr marL="380990" indent="-380990" defTabSz="716097">
              <a:buFont typeface="Arial" panose="020B0604020202020204" pitchFamily="34" charset="0"/>
              <a:buChar char="•"/>
              <a:defRPr/>
            </a:pPr>
            <a:endParaRPr lang="ru-RU" b="1" kern="0" dirty="0">
              <a:solidFill>
                <a:prstClr val="black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423" name="TextBox 422"/>
          <p:cNvSpPr txBox="1"/>
          <p:nvPr/>
        </p:nvSpPr>
        <p:spPr>
          <a:xfrm>
            <a:off x="-9525" y="1703388"/>
            <a:ext cx="2754313" cy="903287"/>
          </a:xfrm>
          <a:prstGeom prst="rect">
            <a:avLst/>
          </a:prstGeom>
          <a:noFill/>
          <a:ln w="6350" cap="rnd" cmpd="dbl">
            <a:noFill/>
            <a:round/>
          </a:ln>
          <a:effectLst/>
        </p:spPr>
        <p:txBody>
          <a:bodyPr lIns="0" tIns="0" rIns="0" bIns="0"/>
          <a:lstStyle/>
          <a:p>
            <a:pPr algn="ctr" defTabSz="716097">
              <a:defRPr/>
            </a:pPr>
            <a:r>
              <a:rPr lang="ru-RU" sz="13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Граждане, пребывающие в запасе</a:t>
            </a:r>
          </a:p>
          <a:p>
            <a:pPr marL="118530" indent="118530" defTabSz="716097">
              <a:buFont typeface="Arial" panose="020B0604020202020204" pitchFamily="34" charset="0"/>
              <a:buChar char="•"/>
              <a:defRPr/>
            </a:pPr>
            <a:r>
              <a:rPr lang="ru-RU" sz="13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работники предприятий</a:t>
            </a:r>
          </a:p>
          <a:p>
            <a:pPr marL="118530" indent="118530" defTabSz="716097">
              <a:buFont typeface="Arial" panose="020B0604020202020204" pitchFamily="34" charset="0"/>
              <a:buChar char="•"/>
              <a:defRPr/>
            </a:pPr>
            <a:r>
              <a:rPr lang="ru-RU" sz="13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дружинники</a:t>
            </a:r>
          </a:p>
          <a:p>
            <a:pPr marL="118530" indent="118530" defTabSz="716097">
              <a:buFont typeface="Arial" panose="020B0604020202020204" pitchFamily="34" charset="0"/>
              <a:buChar char="•"/>
              <a:defRPr/>
            </a:pPr>
            <a:r>
              <a:rPr lang="ru-RU" sz="1333" b="1" kern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члены общественных организаций</a:t>
            </a:r>
          </a:p>
        </p:txBody>
      </p:sp>
      <p:sp>
        <p:nvSpPr>
          <p:cNvPr id="424" name="Стрелка вниз 423"/>
          <p:cNvSpPr/>
          <p:nvPr/>
        </p:nvSpPr>
        <p:spPr>
          <a:xfrm rot="10800000" flipH="1" flipV="1">
            <a:off x="935038" y="2705100"/>
            <a:ext cx="889000" cy="184150"/>
          </a:xfrm>
          <a:prstGeom prst="downArrow">
            <a:avLst>
              <a:gd name="adj1" fmla="val 74139"/>
              <a:gd name="adj2" fmla="val 66794"/>
            </a:avLst>
          </a:prstGeom>
          <a:solidFill>
            <a:schemeClr val="accent4">
              <a:lumMod val="40000"/>
              <a:lumOff val="60000"/>
            </a:schemeClr>
          </a:solidFill>
          <a:ln w="63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 defTabSz="1625033">
              <a:defRPr/>
            </a:pPr>
            <a:endParaRPr lang="ru-RU" sz="1333" b="1" kern="0">
              <a:solidFill>
                <a:prstClr val="black">
                  <a:alpha val="82000"/>
                </a:prst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rial Narrow" pitchFamily="34" charset="0"/>
              <a:cs typeface="Arial" panose="020B0604020202020204" pitchFamily="34" charset="0"/>
            </a:endParaRPr>
          </a:p>
        </p:txBody>
      </p:sp>
      <p:sp>
        <p:nvSpPr>
          <p:cNvPr id="425" name="Стрелка вниз 424"/>
          <p:cNvSpPr/>
          <p:nvPr/>
        </p:nvSpPr>
        <p:spPr>
          <a:xfrm rot="10800000" flipH="1" flipV="1">
            <a:off x="6416675" y="3055938"/>
            <a:ext cx="2151063" cy="438150"/>
          </a:xfrm>
          <a:prstGeom prst="downArrow">
            <a:avLst>
              <a:gd name="adj1" fmla="val 74139"/>
              <a:gd name="adj2" fmla="val 66794"/>
            </a:avLst>
          </a:prstGeom>
          <a:solidFill>
            <a:schemeClr val="accent2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 defTabSz="1625033">
              <a:defRPr/>
            </a:pPr>
            <a:endParaRPr lang="ru-RU" sz="1333" b="1" kern="0">
              <a:solidFill>
                <a:prstClr val="black">
                  <a:alpha val="82000"/>
                </a:prst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rial Narrow" pitchFamily="34" charset="0"/>
              <a:cs typeface="Arial" panose="020B0604020202020204" pitchFamily="34" charset="0"/>
            </a:endParaRPr>
          </a:p>
        </p:txBody>
      </p:sp>
      <p:pic>
        <p:nvPicPr>
          <p:cNvPr id="49184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33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20665" y="43658"/>
            <a:ext cx="497935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A46CF247-2475-45AD-BFBC-A39C735CEF2A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3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/>
          </p:cNvPr>
          <p:cNvSpPr txBox="1"/>
          <p:nvPr/>
        </p:nvSpPr>
        <p:spPr bwMode="auto">
          <a:xfrm>
            <a:off x="-13608" y="-23846"/>
            <a:ext cx="8767644" cy="40687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>
            <a:lvl1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59389" algn="ctr" defTabSz="761066">
              <a:defRPr/>
            </a:pPr>
            <a:r>
              <a:rPr lang="ru-RU" sz="1200" b="1" dirty="0" smtClean="0"/>
              <a:t>Контракт резервиста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7274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81283" y="42273"/>
            <a:ext cx="462717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380FDE34-3AFF-4DB4-80F1-6255EB58673C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  <p:pic>
        <p:nvPicPr>
          <p:cNvPr id="11" name="Picture 2"/>
          <p:cNvPicPr>
            <a:picLocks noChangeArrowheads="1"/>
          </p:cNvPicPr>
          <p:nvPr/>
        </p:nvPicPr>
        <p:blipFill rotWithShape="1">
          <a:blip r:embed="rId5"/>
          <a:srcRect l="36429" t="10184" r="32854" b="6172"/>
          <a:stretch/>
        </p:blipFill>
        <p:spPr bwMode="auto">
          <a:xfrm>
            <a:off x="147638" y="1222375"/>
            <a:ext cx="2881312" cy="3921125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  <a:extLst/>
        </p:spPr>
      </p:pic>
      <p:pic>
        <p:nvPicPr>
          <p:cNvPr id="12" name="Picture 3"/>
          <p:cNvPicPr>
            <a:picLocks noChangeArrowheads="1"/>
          </p:cNvPicPr>
          <p:nvPr/>
        </p:nvPicPr>
        <p:blipFill rotWithShape="1">
          <a:blip r:embed="rId6"/>
          <a:srcRect l="35327" t="10044" r="32847" b="5969"/>
          <a:stretch/>
        </p:blipFill>
        <p:spPr bwMode="auto">
          <a:xfrm>
            <a:off x="6019800" y="1214438"/>
            <a:ext cx="3014663" cy="3929062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  <a:extLst/>
        </p:spPr>
      </p:pic>
      <p:sp>
        <p:nvSpPr>
          <p:cNvPr id="13" name="Прямоугольник 12"/>
          <p:cNvSpPr/>
          <p:nvPr/>
        </p:nvSpPr>
        <p:spPr>
          <a:xfrm>
            <a:off x="214313" y="2411413"/>
            <a:ext cx="2732087" cy="1939925"/>
          </a:xfrm>
          <a:prstGeom prst="rect">
            <a:avLst/>
          </a:prstGeom>
          <a:solidFill>
            <a:srgbClr val="FFFF00">
              <a:alpha val="9000"/>
            </a:srgbClr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lIns="91341" tIns="45675" rIns="91341" bIns="45675" anchor="ctr"/>
          <a:lstStyle/>
          <a:p>
            <a:pPr algn="ctr" defTabSz="1217431">
              <a:defRPr/>
            </a:pPr>
            <a:endParaRPr lang="ru-RU" sz="25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19800" y="2438400"/>
            <a:ext cx="2949575" cy="1912938"/>
          </a:xfrm>
          <a:prstGeom prst="rect">
            <a:avLst/>
          </a:prstGeom>
          <a:solidFill>
            <a:srgbClr val="FFFF00">
              <a:alpha val="9000"/>
            </a:srgbClr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lIns="91341" tIns="45675" rIns="91341" bIns="45675" anchor="ctr"/>
          <a:lstStyle/>
          <a:p>
            <a:pPr algn="ctr" defTabSz="1217431">
              <a:defRPr/>
            </a:pPr>
            <a:endParaRPr lang="ru-RU" sz="2500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3187134" y="1647824"/>
            <a:ext cx="1835150" cy="466725"/>
          </a:xfrm>
          <a:prstGeom prst="wedgeRectCallout">
            <a:avLst>
              <a:gd name="adj1" fmla="val -147895"/>
              <a:gd name="adj2" fmla="val 197956"/>
            </a:avLst>
          </a:prstGeom>
          <a:gradFill>
            <a:gsLst>
              <a:gs pos="0">
                <a:sysClr val="window" lastClr="FFFFFF">
                  <a:lumMod val="96000"/>
                  <a:lumOff val="4000"/>
                </a:sysClr>
              </a:gs>
              <a:gs pos="99000">
                <a:schemeClr val="bg1">
                  <a:lumMod val="85000"/>
                </a:schemeClr>
              </a:gs>
            </a:gsLst>
            <a:lin ang="5400000" scaled="0"/>
          </a:gra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1" tIns="45675" rIns="91341" bIns="45675" anchor="ctr"/>
          <a:lstStyle/>
          <a:p>
            <a:pPr indent="482066" algn="just" defTabSz="1217431">
              <a:lnSpc>
                <a:spcPct val="80000"/>
              </a:lnSpc>
              <a:defRPr/>
            </a:pPr>
            <a:endParaRPr lang="ru-RU" sz="2100" b="1" kern="0">
              <a:solidFill>
                <a:prstClr val="black"/>
              </a:solidFill>
              <a:latin typeface="Arial Narrow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168650" y="1195387"/>
            <a:ext cx="2711450" cy="919163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8575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r>
              <a:rPr lang="ru-RU" sz="1800" b="1" kern="0" dirty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Определены обязательства </a:t>
            </a:r>
            <a:r>
              <a:rPr lang="ru-RU" sz="1800" b="1" kern="0" dirty="0">
                <a:solidFill>
                  <a:prstClr val="black"/>
                </a:solidFill>
                <a:latin typeface="Arial Narrow" pitchFamily="34" charset="0"/>
                <a:cs typeface="Levenim MT" pitchFamily="2" charset="-79"/>
              </a:rPr>
              <a:t>резервиста </a:t>
            </a:r>
          </a:p>
          <a:p>
            <a:pPr algn="ctr" defTabSz="1217855">
              <a:defRPr/>
            </a:pPr>
            <a:r>
              <a:rPr lang="ru-RU" sz="1800" b="1" kern="0" dirty="0">
                <a:solidFill>
                  <a:prstClr val="black"/>
                </a:solidFill>
                <a:latin typeface="Arial Narrow" pitchFamily="34" charset="0"/>
                <a:cs typeface="Levenim MT" pitchFamily="2" charset="-79"/>
              </a:rPr>
              <a:t>и Минобороны России</a:t>
            </a: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4388168" y="4351338"/>
            <a:ext cx="1536382" cy="466725"/>
          </a:xfrm>
          <a:prstGeom prst="wedgeRectCallout">
            <a:avLst>
              <a:gd name="adj1" fmla="val 99089"/>
              <a:gd name="adj2" fmla="val -125364"/>
            </a:avLst>
          </a:prstGeom>
          <a:gradFill>
            <a:gsLst>
              <a:gs pos="0">
                <a:sysClr val="window" lastClr="FFFFFF">
                  <a:lumMod val="96000"/>
                  <a:lumOff val="4000"/>
                </a:sysClr>
              </a:gs>
              <a:gs pos="99000">
                <a:schemeClr val="bg1">
                  <a:lumMod val="85000"/>
                </a:schemeClr>
              </a:gs>
            </a:gsLst>
            <a:lin ang="5400000" scaled="0"/>
          </a:gra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1" tIns="45675" rIns="91341" bIns="45675" anchor="ctr"/>
          <a:lstStyle/>
          <a:p>
            <a:pPr indent="482066" algn="just" defTabSz="1217431">
              <a:lnSpc>
                <a:spcPct val="80000"/>
              </a:lnSpc>
              <a:defRPr/>
            </a:pPr>
            <a:endParaRPr lang="ru-RU" sz="2100" b="1" kern="0">
              <a:solidFill>
                <a:prstClr val="black"/>
              </a:solidFill>
              <a:latin typeface="Arial Narrow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87134" y="4351338"/>
            <a:ext cx="2692966" cy="668336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8575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r>
              <a:rPr lang="ru-RU" b="1" kern="0" dirty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Уточнено понятие военной службы </a:t>
            </a:r>
            <a:r>
              <a:rPr lang="ru-RU" b="1" kern="0" dirty="0">
                <a:solidFill>
                  <a:prstClr val="black"/>
                </a:solidFill>
                <a:latin typeface="Arial Narrow" pitchFamily="34" charset="0"/>
                <a:cs typeface="Levenim MT" pitchFamily="2" charset="-79"/>
              </a:rPr>
              <a:t>для резервиста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168650" y="2303303"/>
            <a:ext cx="2711450" cy="519907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8575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ПЕРВЫЙ КОНТРАКТ </a:t>
            </a:r>
          </a:p>
          <a:p>
            <a:pPr algn="ctr" defTabSz="1217855">
              <a:defRPr/>
            </a:pP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ЗАКЛЮЧАЕТСЯ </a:t>
            </a:r>
            <a:r>
              <a:rPr lang="ru-RU" b="1" kern="0" dirty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НА </a:t>
            </a: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 </a:t>
            </a:r>
            <a:r>
              <a:rPr lang="ru-RU" b="1" kern="0" dirty="0" smtClean="0">
                <a:solidFill>
                  <a:prstClr val="black"/>
                </a:solidFill>
                <a:latin typeface="Arial Narrow" pitchFamily="34" charset="0"/>
                <a:cs typeface="Levenim MT" pitchFamily="2" charset="-79"/>
              </a:rPr>
              <a:t>3 ГОДА</a:t>
            </a:r>
            <a:endParaRPr lang="ru-RU" b="1" kern="0" dirty="0">
              <a:solidFill>
                <a:prstClr val="black"/>
              </a:solidFill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02072" y="329720"/>
            <a:ext cx="8610600" cy="536575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b="1" kern="0">
              <a:solidFill>
                <a:srgbClr val="FF0000"/>
              </a:solidFill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-55504" y="444164"/>
            <a:ext cx="9787616" cy="307686"/>
          </a:xfrm>
          <a:prstGeom prst="rect">
            <a:avLst/>
          </a:prstGeom>
        </p:spPr>
        <p:txBody>
          <a:bodyPr lIns="0" tIns="45675" rIns="0" bIns="45675" anchor="ctr">
            <a:spAutoFit/>
          </a:bodyPr>
          <a:lstStyle/>
          <a:p>
            <a:pPr algn="ctr" defTabSz="1217855">
              <a:defRPr/>
            </a:pPr>
            <a:r>
              <a:rPr lang="ru-RU" b="1" kern="0" dirty="0">
                <a:ln w="3175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ПРАВА И ОБЯЗАННОСТИ </a:t>
            </a:r>
            <a:r>
              <a:rPr lang="ru-RU" b="1" kern="0" dirty="0">
                <a:ln w="3175">
                  <a:noFill/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ОПРЕДЕЛЕНЫ КОНТРАКТОМ</a:t>
            </a:r>
          </a:p>
        </p:txBody>
      </p:sp>
      <p:pic>
        <p:nvPicPr>
          <p:cNvPr id="22" name="Picture 2" descr="C:\Users\1\Desktop\Наработки\син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8" y="546262"/>
            <a:ext cx="1015047" cy="56435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Овал 22"/>
          <p:cNvSpPr/>
          <p:nvPr/>
        </p:nvSpPr>
        <p:spPr>
          <a:xfrm>
            <a:off x="30163" y="617538"/>
            <a:ext cx="371475" cy="395287"/>
          </a:xfrm>
          <a:prstGeom prst="ellipse">
            <a:avLst/>
          </a:prstGeom>
          <a:solidFill>
            <a:srgbClr val="C00000">
              <a:alpha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4" name="Скругленный прямоугольник 1"/>
          <p:cNvSpPr/>
          <p:nvPr/>
        </p:nvSpPr>
        <p:spPr>
          <a:xfrm rot="18868575">
            <a:off x="90488" y="776287"/>
            <a:ext cx="319088" cy="68263"/>
          </a:xfrm>
          <a:custGeom>
            <a:avLst/>
            <a:gdLst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619357 w 1619357"/>
              <a:gd name="connsiteY4" fmla="*/ 165323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503393 w 1619357"/>
              <a:gd name="connsiteY4" fmla="*/ 177735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503393 w 1619357"/>
              <a:gd name="connsiteY4" fmla="*/ 177735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497981 w 1619357"/>
              <a:gd name="connsiteY4" fmla="*/ 180379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66760"/>
              <a:gd name="connsiteY0" fmla="*/ 37583 h 207087"/>
              <a:gd name="connsiteX1" fmla="*/ 33065 w 1666760"/>
              <a:gd name="connsiteY1" fmla="*/ 4518 h 207087"/>
              <a:gd name="connsiteX2" fmla="*/ 1586292 w 1666760"/>
              <a:gd name="connsiteY2" fmla="*/ 4518 h 207087"/>
              <a:gd name="connsiteX3" fmla="*/ 1666760 w 1666760"/>
              <a:gd name="connsiteY3" fmla="*/ 9727 h 207087"/>
              <a:gd name="connsiteX4" fmla="*/ 1497981 w 1666760"/>
              <a:gd name="connsiteY4" fmla="*/ 184897 h 207087"/>
              <a:gd name="connsiteX5" fmla="*/ 1454238 w 1666760"/>
              <a:gd name="connsiteY5" fmla="*/ 207087 h 207087"/>
              <a:gd name="connsiteX6" fmla="*/ 33065 w 1666760"/>
              <a:gd name="connsiteY6" fmla="*/ 202906 h 207087"/>
              <a:gd name="connsiteX7" fmla="*/ 0 w 1666760"/>
              <a:gd name="connsiteY7" fmla="*/ 169841 h 207087"/>
              <a:gd name="connsiteX8" fmla="*/ 0 w 1666760"/>
              <a:gd name="connsiteY8" fmla="*/ 37583 h 207087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497981 w 1662633"/>
              <a:gd name="connsiteY4" fmla="*/ 180679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5711"/>
              <a:gd name="connsiteX1" fmla="*/ 33065 w 1662633"/>
              <a:gd name="connsiteY1" fmla="*/ 300 h 205711"/>
              <a:gd name="connsiteX2" fmla="*/ 1586292 w 1662633"/>
              <a:gd name="connsiteY2" fmla="*/ 300 h 205711"/>
              <a:gd name="connsiteX3" fmla="*/ 1662633 w 1662633"/>
              <a:gd name="connsiteY3" fmla="*/ 14902 h 205711"/>
              <a:gd name="connsiteX4" fmla="*/ 1535918 w 1662633"/>
              <a:gd name="connsiteY4" fmla="*/ 156778 h 205711"/>
              <a:gd name="connsiteX5" fmla="*/ 1470377 w 1662633"/>
              <a:gd name="connsiteY5" fmla="*/ 205711 h 205711"/>
              <a:gd name="connsiteX6" fmla="*/ 33065 w 1662633"/>
              <a:gd name="connsiteY6" fmla="*/ 198688 h 205711"/>
              <a:gd name="connsiteX7" fmla="*/ 0 w 1662633"/>
              <a:gd name="connsiteY7" fmla="*/ 165623 h 205711"/>
              <a:gd name="connsiteX8" fmla="*/ 0 w 1662633"/>
              <a:gd name="connsiteY8" fmla="*/ 33365 h 205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2633" h="205711">
                <a:moveTo>
                  <a:pt x="0" y="33365"/>
                </a:moveTo>
                <a:cubicBezTo>
                  <a:pt x="0" y="15104"/>
                  <a:pt x="14804" y="300"/>
                  <a:pt x="33065" y="300"/>
                </a:cubicBezTo>
                <a:lnTo>
                  <a:pt x="1586292" y="300"/>
                </a:lnTo>
                <a:cubicBezTo>
                  <a:pt x="1604553" y="300"/>
                  <a:pt x="1662633" y="-3359"/>
                  <a:pt x="1662633" y="14902"/>
                </a:cubicBezTo>
                <a:cubicBezTo>
                  <a:pt x="1662633" y="58988"/>
                  <a:pt x="1566836" y="119710"/>
                  <a:pt x="1535918" y="156778"/>
                </a:cubicBezTo>
                <a:cubicBezTo>
                  <a:pt x="1510288" y="178846"/>
                  <a:pt x="1488638" y="205711"/>
                  <a:pt x="1470377" y="205711"/>
                </a:cubicBezTo>
                <a:lnTo>
                  <a:pt x="33065" y="198688"/>
                </a:lnTo>
                <a:cubicBezTo>
                  <a:pt x="14804" y="198688"/>
                  <a:pt x="0" y="183884"/>
                  <a:pt x="0" y="165623"/>
                </a:cubicBezTo>
                <a:lnTo>
                  <a:pt x="0" y="33365"/>
                </a:lnTo>
                <a:close/>
              </a:path>
            </a:pathLst>
          </a:custGeom>
          <a:solidFill>
            <a:srgbClr val="FF9999"/>
          </a:solidFill>
          <a:ln w="19050" cap="flat" cmpd="sng" algn="ctr">
            <a:noFill/>
            <a:prstDash val="solid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 rot="2770301">
            <a:off x="75406" y="818357"/>
            <a:ext cx="128587" cy="82550"/>
          </a:xfrm>
          <a:prstGeom prst="roundRect">
            <a:avLst/>
          </a:prstGeom>
          <a:solidFill>
            <a:srgbClr val="FF9999"/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 dirty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187134" y="3040380"/>
            <a:ext cx="2692966" cy="1138239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8575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НОВЫЙ </a:t>
            </a:r>
            <a:r>
              <a:rPr lang="ru-RU" b="1" kern="0" dirty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КОНТРАКТ </a:t>
            </a: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ЗАКЛЮЧАЕТСЯ НА </a:t>
            </a:r>
            <a:endParaRPr lang="ru-RU" b="1" kern="0" dirty="0">
              <a:solidFill>
                <a:srgbClr val="FF0000"/>
              </a:solidFill>
              <a:latin typeface="Arial Narrow" pitchFamily="34" charset="0"/>
              <a:cs typeface="Levenim MT" pitchFamily="2" charset="-79"/>
            </a:endParaRPr>
          </a:p>
          <a:p>
            <a:pPr algn="ctr" defTabSz="1217855">
              <a:defRPr/>
            </a:pPr>
            <a:r>
              <a:rPr lang="ru-RU" b="1" kern="0" dirty="0" smtClean="0">
                <a:solidFill>
                  <a:prstClr val="black"/>
                </a:solidFill>
                <a:latin typeface="Arial Narrow" pitchFamily="34" charset="0"/>
                <a:cs typeface="Levenim MT" pitchFamily="2" charset="-79"/>
              </a:rPr>
              <a:t>3 ГОДА, 5 ЛЕТ </a:t>
            </a:r>
            <a:r>
              <a:rPr lang="ru-RU" b="1" kern="0" dirty="0" smtClean="0">
                <a:solidFill>
                  <a:srgbClr val="FF0000"/>
                </a:solidFill>
                <a:latin typeface="Arial Narrow" pitchFamily="34" charset="0"/>
                <a:cs typeface="Levenim MT" pitchFamily="2" charset="-79"/>
              </a:rPr>
              <a:t>ИЛИ </a:t>
            </a:r>
          </a:p>
          <a:p>
            <a:pPr algn="ctr" defTabSz="1217855">
              <a:defRPr/>
            </a:pPr>
            <a:r>
              <a:rPr lang="ru-RU" b="1" kern="0" dirty="0" smtClean="0">
                <a:latin typeface="Arial Narrow" pitchFamily="34" charset="0"/>
                <a:cs typeface="Levenim MT" pitchFamily="2" charset="-79"/>
              </a:rPr>
              <a:t>на меньший срок – </a:t>
            </a:r>
            <a:br>
              <a:rPr lang="ru-RU" b="1" kern="0" dirty="0" smtClean="0">
                <a:latin typeface="Arial Narrow" pitchFamily="34" charset="0"/>
                <a:cs typeface="Levenim MT" pitchFamily="2" charset="-79"/>
              </a:rPr>
            </a:br>
            <a:r>
              <a:rPr lang="ru-RU" b="1" kern="0" dirty="0" smtClean="0">
                <a:latin typeface="Arial Narrow" pitchFamily="34" charset="0"/>
                <a:cs typeface="Levenim MT" pitchFamily="2" charset="-79"/>
              </a:rPr>
              <a:t>до предельного возраста</a:t>
            </a:r>
            <a:endParaRPr lang="ru-RU" b="1" kern="0" dirty="0">
              <a:latin typeface="Arial Narrow" pitchFamily="34" charset="0"/>
              <a:cs typeface="Levenim MT" pitchFamily="2" charset="-79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3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/>
          </p:cNvPr>
          <p:cNvSpPr txBox="1"/>
          <p:nvPr/>
        </p:nvSpPr>
        <p:spPr bwMode="auto">
          <a:xfrm>
            <a:off x="461963" y="-49246"/>
            <a:ext cx="8767644" cy="40687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>
            <a:lvl1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59389" algn="ctr" defTabSz="761066">
              <a:defRPr/>
            </a:pPr>
            <a:r>
              <a:rPr lang="ru-RU" sz="1200" b="1" dirty="0" smtClean="0"/>
              <a:t>Контракт резервиста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7274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81283" y="42273"/>
            <a:ext cx="462717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380FDE34-3AFF-4DB4-80F1-6255EB58673C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85775" y="302182"/>
            <a:ext cx="8610600" cy="536575"/>
          </a:xfrm>
          <a:prstGeom prst="rect">
            <a:avLst/>
          </a:prstGeom>
          <a:gradFill flip="none" rotWithShape="1">
            <a:gsLst>
              <a:gs pos="51244">
                <a:schemeClr val="bg2">
                  <a:lumMod val="90000"/>
                </a:schemeClr>
              </a:gs>
              <a:gs pos="0">
                <a:srgbClr val="FF7C80"/>
              </a:gs>
              <a:gs pos="92000">
                <a:schemeClr val="bg1">
                  <a:lumMod val="75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b="1" kern="0">
              <a:solidFill>
                <a:srgbClr val="FF0000"/>
              </a:solidFill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-55504" y="266862"/>
            <a:ext cx="9787616" cy="523129"/>
          </a:xfrm>
          <a:prstGeom prst="rect">
            <a:avLst/>
          </a:prstGeom>
        </p:spPr>
        <p:txBody>
          <a:bodyPr lIns="0" tIns="45675" rIns="0" bIns="45675" anchor="ctr">
            <a:spAutoFit/>
          </a:bodyPr>
          <a:lstStyle/>
          <a:p>
            <a:pPr algn="ctr" defTabSz="1217855">
              <a:defRPr/>
            </a:pPr>
            <a:r>
              <a:rPr lang="ru-RU" b="1" kern="0" dirty="0">
                <a:ln w="3175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kern="0" dirty="0" smtClean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Внесено положение о выполнении задач на территории субъекта РФ </a:t>
            </a:r>
          </a:p>
          <a:p>
            <a:pPr algn="ctr" defTabSz="1217855">
              <a:defRPr/>
            </a:pPr>
            <a:r>
              <a:rPr lang="ru-RU" b="1" kern="0" dirty="0" smtClean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(Челябинская область)</a:t>
            </a:r>
            <a:endParaRPr lang="ru-RU" b="1" kern="0" dirty="0">
              <a:ln w="3175">
                <a:noFill/>
                <a:prstDash val="solid"/>
              </a:ln>
              <a:solidFill>
                <a:prstClr val="black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2" descr="C:\Users\1\Desktop\Наработки\син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8" y="546262"/>
            <a:ext cx="1015047" cy="56435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Овал 22"/>
          <p:cNvSpPr/>
          <p:nvPr/>
        </p:nvSpPr>
        <p:spPr>
          <a:xfrm>
            <a:off x="30163" y="617538"/>
            <a:ext cx="371475" cy="395287"/>
          </a:xfrm>
          <a:prstGeom prst="ellipse">
            <a:avLst/>
          </a:prstGeom>
          <a:solidFill>
            <a:srgbClr val="C00000">
              <a:alpha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4" name="Скругленный прямоугольник 1"/>
          <p:cNvSpPr/>
          <p:nvPr/>
        </p:nvSpPr>
        <p:spPr>
          <a:xfrm rot="18868575">
            <a:off x="90488" y="776287"/>
            <a:ext cx="319088" cy="68263"/>
          </a:xfrm>
          <a:custGeom>
            <a:avLst/>
            <a:gdLst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619357 w 1619357"/>
              <a:gd name="connsiteY4" fmla="*/ 165323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503393 w 1619357"/>
              <a:gd name="connsiteY4" fmla="*/ 177735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503393 w 1619357"/>
              <a:gd name="connsiteY4" fmla="*/ 177735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497981 w 1619357"/>
              <a:gd name="connsiteY4" fmla="*/ 180379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66760"/>
              <a:gd name="connsiteY0" fmla="*/ 37583 h 207087"/>
              <a:gd name="connsiteX1" fmla="*/ 33065 w 1666760"/>
              <a:gd name="connsiteY1" fmla="*/ 4518 h 207087"/>
              <a:gd name="connsiteX2" fmla="*/ 1586292 w 1666760"/>
              <a:gd name="connsiteY2" fmla="*/ 4518 h 207087"/>
              <a:gd name="connsiteX3" fmla="*/ 1666760 w 1666760"/>
              <a:gd name="connsiteY3" fmla="*/ 9727 h 207087"/>
              <a:gd name="connsiteX4" fmla="*/ 1497981 w 1666760"/>
              <a:gd name="connsiteY4" fmla="*/ 184897 h 207087"/>
              <a:gd name="connsiteX5" fmla="*/ 1454238 w 1666760"/>
              <a:gd name="connsiteY5" fmla="*/ 207087 h 207087"/>
              <a:gd name="connsiteX6" fmla="*/ 33065 w 1666760"/>
              <a:gd name="connsiteY6" fmla="*/ 202906 h 207087"/>
              <a:gd name="connsiteX7" fmla="*/ 0 w 1666760"/>
              <a:gd name="connsiteY7" fmla="*/ 169841 h 207087"/>
              <a:gd name="connsiteX8" fmla="*/ 0 w 1666760"/>
              <a:gd name="connsiteY8" fmla="*/ 37583 h 207087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497981 w 1662633"/>
              <a:gd name="connsiteY4" fmla="*/ 180679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5711"/>
              <a:gd name="connsiteX1" fmla="*/ 33065 w 1662633"/>
              <a:gd name="connsiteY1" fmla="*/ 300 h 205711"/>
              <a:gd name="connsiteX2" fmla="*/ 1586292 w 1662633"/>
              <a:gd name="connsiteY2" fmla="*/ 300 h 205711"/>
              <a:gd name="connsiteX3" fmla="*/ 1662633 w 1662633"/>
              <a:gd name="connsiteY3" fmla="*/ 14902 h 205711"/>
              <a:gd name="connsiteX4" fmla="*/ 1535918 w 1662633"/>
              <a:gd name="connsiteY4" fmla="*/ 156778 h 205711"/>
              <a:gd name="connsiteX5" fmla="*/ 1470377 w 1662633"/>
              <a:gd name="connsiteY5" fmla="*/ 205711 h 205711"/>
              <a:gd name="connsiteX6" fmla="*/ 33065 w 1662633"/>
              <a:gd name="connsiteY6" fmla="*/ 198688 h 205711"/>
              <a:gd name="connsiteX7" fmla="*/ 0 w 1662633"/>
              <a:gd name="connsiteY7" fmla="*/ 165623 h 205711"/>
              <a:gd name="connsiteX8" fmla="*/ 0 w 1662633"/>
              <a:gd name="connsiteY8" fmla="*/ 33365 h 205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2633" h="205711">
                <a:moveTo>
                  <a:pt x="0" y="33365"/>
                </a:moveTo>
                <a:cubicBezTo>
                  <a:pt x="0" y="15104"/>
                  <a:pt x="14804" y="300"/>
                  <a:pt x="33065" y="300"/>
                </a:cubicBezTo>
                <a:lnTo>
                  <a:pt x="1586292" y="300"/>
                </a:lnTo>
                <a:cubicBezTo>
                  <a:pt x="1604553" y="300"/>
                  <a:pt x="1662633" y="-3359"/>
                  <a:pt x="1662633" y="14902"/>
                </a:cubicBezTo>
                <a:cubicBezTo>
                  <a:pt x="1662633" y="58988"/>
                  <a:pt x="1566836" y="119710"/>
                  <a:pt x="1535918" y="156778"/>
                </a:cubicBezTo>
                <a:cubicBezTo>
                  <a:pt x="1510288" y="178846"/>
                  <a:pt x="1488638" y="205711"/>
                  <a:pt x="1470377" y="205711"/>
                </a:cubicBezTo>
                <a:lnTo>
                  <a:pt x="33065" y="198688"/>
                </a:lnTo>
                <a:cubicBezTo>
                  <a:pt x="14804" y="198688"/>
                  <a:pt x="0" y="183884"/>
                  <a:pt x="0" y="165623"/>
                </a:cubicBezTo>
                <a:lnTo>
                  <a:pt x="0" y="33365"/>
                </a:lnTo>
                <a:close/>
              </a:path>
            </a:pathLst>
          </a:custGeom>
          <a:solidFill>
            <a:srgbClr val="FF9999"/>
          </a:solidFill>
          <a:ln w="19050" cap="flat" cmpd="sng" algn="ctr">
            <a:noFill/>
            <a:prstDash val="solid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 rot="2770301">
            <a:off x="75406" y="818357"/>
            <a:ext cx="128587" cy="82550"/>
          </a:xfrm>
          <a:prstGeom prst="roundRect">
            <a:avLst/>
          </a:prstGeom>
          <a:solidFill>
            <a:srgbClr val="FF9999"/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>
              <a:defRPr/>
            </a:pPr>
            <a:endParaRPr lang="ru-RU" sz="2100" kern="0" dirty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9120" y="866295"/>
            <a:ext cx="7907656" cy="3903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>КОНТРАКТ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800" b="1" u="sng" dirty="0">
                <a:latin typeface="Times New Roman" pitchFamily="18" charset="0"/>
                <a:cs typeface="Times New Roman" pitchFamily="18" charset="0"/>
              </a:rPr>
              <a:t>о пребывании в мобилизационном людском </a:t>
            </a:r>
            <a:r>
              <a:rPr lang="ru-RU" sz="800" b="1" u="sng" dirty="0" smtClean="0">
                <a:latin typeface="Times New Roman" pitchFamily="18" charset="0"/>
                <a:cs typeface="Times New Roman" pitchFamily="18" charset="0"/>
              </a:rPr>
              <a:t>резерве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. Контракт о пребывании в мобилизационном людском резерве (резерве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80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i="1" u="sng" dirty="0">
                <a:latin typeface="Times New Roman" pitchFamily="18" charset="0"/>
                <a:cs typeface="Times New Roman" pitchFamily="18" charset="0"/>
              </a:rPr>
              <a:t>	Вооруженных Сил Российской Федерации</a:t>
            </a:r>
            <a:r>
              <a:rPr lang="ru-RU" sz="800" i="1" dirty="0">
                <a:latin typeface="Times New Roman" pitchFamily="18" charset="0"/>
                <a:cs typeface="Times New Roman" pitchFamily="18" charset="0"/>
              </a:rPr>
              <a:t>_____________________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(Вооруженных Сил Российской Федерации, других войсках, воинских формированиях и органах)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заключен между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(воинское звание запаса, фамилия, имя и отчество гражданина, число, месяц, год рождения)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и от имени Российской Федерации </a:t>
            </a:r>
            <a:r>
              <a:rPr lang="ru-RU" sz="800" u="sng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800" i="1" u="sng" dirty="0">
                <a:latin typeface="Times New Roman" pitchFamily="18" charset="0"/>
                <a:cs typeface="Times New Roman" pitchFamily="18" charset="0"/>
              </a:rPr>
              <a:t>Министерством обороны Российской Федерации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800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                        	</a:t>
            </a:r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(наименование федерального органа исполнительной власти)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в лице   __________________________________________________________________________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(должность, воинское звание, фамилия и инициалы должностного лица)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на срок __________________________________________________________________________</a:t>
            </a:r>
            <a:r>
              <a:rPr lang="ru-RU" sz="800" i="1" u="sng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(срок контракта)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800" i="1" u="sng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u="sng" dirty="0">
                <a:latin typeface="Times New Roman" pitchFamily="18" charset="0"/>
                <a:cs typeface="Times New Roman" pitchFamily="18" charset="0"/>
              </a:rPr>
              <a:t>	___________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добровольно дает обязательства:</a:t>
            </a:r>
          </a:p>
          <a:p>
            <a:pPr>
              <a:spcBef>
                <a:spcPts val="200"/>
              </a:spcBef>
            </a:pPr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           (фамилия и инициалы гражданина)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а) пребывать в резерве в течение установленного контрактом срока;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б) в период пребывания в резерве добросовестно исполнять все общие, должностные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специальные обязанности резервиста на территории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Челябинской области, 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установленные законодательными и иными   нормативными   правовыми актами Российской Федерации;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б) (1) исполнять в период прохождения военных, специальных сборов обязанности военной службы. В случае неисполнения обязанностей военной службы в период прохождения военных, специальных сборов гражданин, пребывающий в резерве, несет дисциплинарную, административную, материальную и уголовную ответственность в соответствии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законодательством Российской Федерации;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в) возместить  в  случаях,  предусмотренных  Федеральным  законом "О воинской обязанности и  военной службе", средства федерального бюджета, затраченные на его военную или специальную подготовку, в размере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________________рублей 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за каждый полный месяц пребывания в мобилизационном людском резерве.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3.      </a:t>
            </a:r>
            <a:r>
              <a:rPr lang="ru-RU" sz="800" i="1" u="sng" dirty="0">
                <a:latin typeface="Times New Roman" pitchFamily="18" charset="0"/>
                <a:cs typeface="Times New Roman" pitchFamily="18" charset="0"/>
              </a:rPr>
              <a:t>Министерство обороны Российской Федерации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200"/>
              </a:spcBef>
            </a:pPr>
            <a:r>
              <a:rPr lang="ru-RU" sz="900" b="1" baseline="30000" dirty="0">
                <a:latin typeface="Times New Roman" pitchFamily="18" charset="0"/>
                <a:cs typeface="Times New Roman" pitchFamily="18" charset="0"/>
              </a:rPr>
              <a:t>(наименование федерального органа исполнительной власти)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обеспечивает соблюдение прав гражданина, заключившего контракт, и членов его семьи, включая получение льгот, гарантий и компенсаций, установленных законодательными </a:t>
            </a:r>
            <a:br>
              <a:rPr lang="ru-RU" sz="800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и иными нормативными правовыми актами Российской Федерации, и гарантирует выполнение задач на территории Челябинской области.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4.  Контракт составлен в 2 экземплярах и вступает в силу со дня его подписания должностным лицом.</a:t>
            </a:r>
          </a:p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   5. Подписи сторон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___________________________________						________________________________</a:t>
            </a:r>
          </a:p>
          <a:p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___________________________________						________________________________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79820" y="2711450"/>
            <a:ext cx="1675924" cy="171833"/>
          </a:xfrm>
          <a:prstGeom prst="rect">
            <a:avLst/>
          </a:prstGeom>
          <a:solidFill>
            <a:srgbClr val="E7E200">
              <a:alpha val="2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077778" y="3957004"/>
            <a:ext cx="1680210" cy="152400"/>
          </a:xfrm>
          <a:prstGeom prst="rect">
            <a:avLst/>
          </a:prstGeom>
          <a:solidFill>
            <a:srgbClr val="E7E200">
              <a:alpha val="2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52732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3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/>
          </p:cNvPr>
          <p:cNvSpPr txBox="1"/>
          <p:nvPr/>
        </p:nvSpPr>
        <p:spPr bwMode="auto">
          <a:xfrm>
            <a:off x="-13608" y="-23846"/>
            <a:ext cx="8767644" cy="40687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>
            <a:lvl1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10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10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59389" algn="ctr" defTabSz="761066">
              <a:defRPr/>
            </a:pPr>
            <a:r>
              <a:rPr lang="ru-RU" sz="1200" b="1" dirty="0" smtClean="0"/>
              <a:t>Предельный возраст пребывания в резерве и заключения первого контракта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7274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81283" y="42273"/>
            <a:ext cx="462717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9CD86363-D1E1-4389-A42E-8ED460617BE0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  <p:sp>
        <p:nvSpPr>
          <p:cNvPr id="26" name="Rounded Rectangle 29"/>
          <p:cNvSpPr/>
          <p:nvPr/>
        </p:nvSpPr>
        <p:spPr>
          <a:xfrm>
            <a:off x="5817102" y="1774426"/>
            <a:ext cx="3323953" cy="1294349"/>
          </a:xfrm>
          <a:prstGeom prst="roundRect">
            <a:avLst>
              <a:gd name="adj" fmla="val 28220"/>
            </a:avLst>
          </a:prstGeom>
          <a:solidFill>
            <a:srgbClr val="70AD47">
              <a:lumMod val="40000"/>
              <a:lumOff val="60000"/>
            </a:srgbClr>
          </a:solidFill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0" tIns="0" rIns="0" bIns="0"/>
          <a:lstStyle/>
          <a:p>
            <a:pPr algn="ctr" defTabSz="51197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  <a:t>Увеличен возраст заключения первого контракта о пребывании в резерве</a:t>
            </a:r>
          </a:p>
        </p:txBody>
      </p:sp>
      <p:sp>
        <p:nvSpPr>
          <p:cNvPr id="27" name="Rounded Rectangle 29"/>
          <p:cNvSpPr/>
          <p:nvPr/>
        </p:nvSpPr>
        <p:spPr>
          <a:xfrm>
            <a:off x="23813" y="419100"/>
            <a:ext cx="3074319" cy="1294349"/>
          </a:xfrm>
          <a:prstGeom prst="roundRect">
            <a:avLst>
              <a:gd name="adj" fmla="val 28220"/>
            </a:avLst>
          </a:prstGeom>
          <a:solidFill>
            <a:srgbClr val="70AD47">
              <a:lumMod val="40000"/>
              <a:lumOff val="60000"/>
            </a:srgbClr>
          </a:solidFill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0" tIns="0" rIns="0" bIns="0"/>
          <a:lstStyle/>
          <a:p>
            <a:pPr algn="ctr" defTabSz="51197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  <a:t>Увеличен предельный возраст пребывания в резерве</a:t>
            </a:r>
          </a:p>
        </p:txBody>
      </p:sp>
      <p:grpSp>
        <p:nvGrpSpPr>
          <p:cNvPr id="51216" name="Группа 27"/>
          <p:cNvGrpSpPr>
            <a:grpSpLocks/>
          </p:cNvGrpSpPr>
          <p:nvPr/>
        </p:nvGrpSpPr>
        <p:grpSpPr bwMode="auto">
          <a:xfrm>
            <a:off x="3216275" y="1066800"/>
            <a:ext cx="2308225" cy="2906713"/>
            <a:chOff x="3234522" y="886134"/>
            <a:chExt cx="958110" cy="1166507"/>
          </a:xfrm>
        </p:grpSpPr>
        <p:grpSp>
          <p:nvGrpSpPr>
            <p:cNvPr id="51225" name="Группа 28"/>
            <p:cNvGrpSpPr>
              <a:grpSpLocks/>
            </p:cNvGrpSpPr>
            <p:nvPr/>
          </p:nvGrpSpPr>
          <p:grpSpPr bwMode="auto">
            <a:xfrm>
              <a:off x="3246562" y="886134"/>
              <a:ext cx="946070" cy="1166507"/>
              <a:chOff x="7851443" y="3246421"/>
              <a:chExt cx="1261426" cy="1555342"/>
            </a:xfrm>
          </p:grpSpPr>
          <p:grpSp>
            <p:nvGrpSpPr>
              <p:cNvPr id="51229" name="Group 19"/>
              <p:cNvGrpSpPr>
                <a:grpSpLocks/>
              </p:cNvGrpSpPr>
              <p:nvPr/>
            </p:nvGrpSpPr>
            <p:grpSpPr bwMode="auto">
              <a:xfrm>
                <a:off x="7854916" y="3246421"/>
                <a:ext cx="1257953" cy="1555342"/>
                <a:chOff x="213" y="676"/>
                <a:chExt cx="2201" cy="2935"/>
              </a:xfrm>
            </p:grpSpPr>
            <p:sp>
              <p:nvSpPr>
                <p:cNvPr id="39" name="AutoShape 20"/>
                <p:cNvSpPr>
                  <a:spLocks noChangeArrowheads="1"/>
                </p:cNvSpPr>
                <p:nvPr/>
              </p:nvSpPr>
              <p:spPr bwMode="auto">
                <a:xfrm>
                  <a:off x="345" y="676"/>
                  <a:ext cx="2069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67500" tIns="35100" rIns="67500" bIns="35100" anchor="ctr"/>
                <a:lstStyle/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700" kern="0">
                    <a:solidFill>
                      <a:prstClr val="white"/>
                    </a:solidFill>
                    <a:latin typeface="Arial Narrow" panose="020B0606020202030204" pitchFamily="34" charset="0"/>
                  </a:endParaRPr>
                </a:p>
              </p:txBody>
            </p:sp>
            <p:sp>
              <p:nvSpPr>
                <p:cNvPr id="40" name="AutoShape 2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-778" y="1674"/>
                  <a:ext cx="2119" cy="137"/>
                </a:xfrm>
                <a:prstGeom prst="parallelogram">
                  <a:avLst>
                    <a:gd name="adj" fmla="val 10068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700" kern="0">
                    <a:solidFill>
                      <a:prstClr val="white"/>
                    </a:solidFill>
                    <a:latin typeface="Arial Narrow" panose="020B0606020202030204" pitchFamily="34" charset="0"/>
                  </a:endParaRPr>
                </a:p>
              </p:txBody>
            </p:sp>
            <p:sp>
              <p:nvSpPr>
                <p:cNvPr id="41" name="AutoShape 22"/>
                <p:cNvSpPr>
                  <a:spLocks noChangeArrowheads="1"/>
                </p:cNvSpPr>
                <p:nvPr/>
              </p:nvSpPr>
              <p:spPr bwMode="auto">
                <a:xfrm>
                  <a:off x="291" y="727"/>
                  <a:ext cx="2068" cy="2839"/>
                </a:xfrm>
                <a:prstGeom prst="cube">
                  <a:avLst>
                    <a:gd name="adj" fmla="val 5417"/>
                  </a:avLst>
                </a:prstGeom>
                <a:solidFill>
                  <a:srgbClr val="DDDD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67500" tIns="35100" rIns="67500" bIns="35100" anchor="ctr"/>
                <a:lstStyle/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700" kern="0">
                    <a:solidFill>
                      <a:prstClr val="white"/>
                    </a:solidFill>
                    <a:latin typeface="Arial Narrow" panose="020B0606020202030204" pitchFamily="34" charset="0"/>
                  </a:endParaRPr>
                </a:p>
              </p:txBody>
            </p:sp>
            <p:sp>
              <p:nvSpPr>
                <p:cNvPr id="43" name="AutoShape 23"/>
                <p:cNvSpPr>
                  <a:spLocks noChangeArrowheads="1"/>
                </p:cNvSpPr>
                <p:nvPr/>
              </p:nvSpPr>
              <p:spPr bwMode="auto">
                <a:xfrm>
                  <a:off x="214" y="812"/>
                  <a:ext cx="2069" cy="2799"/>
                </a:xfrm>
                <a:prstGeom prst="cube">
                  <a:avLst>
                    <a:gd name="adj" fmla="val 690"/>
                  </a:avLst>
                </a:prstGeom>
                <a:solidFill>
                  <a:srgbClr val="A03E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67500" tIns="35100" rIns="67500" bIns="35100" anchor="ctr"/>
                <a:lstStyle/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altLang="ru-RU" sz="700" kern="0">
                    <a:solidFill>
                      <a:prstClr val="white"/>
                    </a:solidFill>
                    <a:latin typeface="Arial Narrow" panose="020B0606020202030204" pitchFamily="34" charset="0"/>
                  </a:endParaRPr>
                </a:p>
              </p:txBody>
            </p:sp>
          </p:grpSp>
          <p:pic>
            <p:nvPicPr>
              <p:cNvPr id="34" name="Picture 3"/>
              <p:cNvPicPr>
                <a:picLocks noChangeAspect="1" noChangeArrowheads="1"/>
              </p:cNvPicPr>
              <p:nvPr/>
            </p:nvPicPr>
            <p:blipFill rotWithShape="1">
              <a:blip r:embed="rId5" cstate="screen">
                <a:extLst/>
              </a:blip>
              <a:srcRect l="11433" t="15867" r="6549" b="14658"/>
              <a:stretch/>
            </p:blipFill>
            <p:spPr bwMode="auto">
              <a:xfrm>
                <a:off x="7851443" y="3322482"/>
                <a:ext cx="1186555" cy="1475737"/>
              </a:xfrm>
              <a:prstGeom prst="rect">
                <a:avLst/>
              </a:prstGeom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n w="1270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dkEdge">
                <a:bevelT w="50800" h="50800"/>
                <a:bevelB/>
              </a:sp3d>
            </p:spPr>
          </p:pic>
          <p:grpSp>
            <p:nvGrpSpPr>
              <p:cNvPr id="51231" name="Группа 34"/>
              <p:cNvGrpSpPr>
                <a:grpSpLocks/>
              </p:cNvGrpSpPr>
              <p:nvPr/>
            </p:nvGrpSpPr>
            <p:grpSpPr bwMode="auto">
              <a:xfrm>
                <a:off x="8260095" y="3415292"/>
                <a:ext cx="347983" cy="419821"/>
                <a:chOff x="6101904" y="1302907"/>
                <a:chExt cx="707253" cy="853259"/>
              </a:xfrm>
            </p:grpSpPr>
            <p:sp>
              <p:nvSpPr>
                <p:cNvPr id="37" name="Freeform 6"/>
                <p:cNvSpPr>
                  <a:spLocks/>
                </p:cNvSpPr>
                <p:nvPr/>
              </p:nvSpPr>
              <p:spPr bwMode="auto">
                <a:xfrm>
                  <a:off x="6101207" y="1303252"/>
                  <a:ext cx="707134" cy="852866"/>
                </a:xfrm>
                <a:custGeom>
                  <a:avLst/>
                  <a:gdLst>
                    <a:gd name="T0" fmla="*/ 11169 w 11189"/>
                    <a:gd name="T1" fmla="*/ 11270 h 13462"/>
                    <a:gd name="T2" fmla="*/ 9749 w 11189"/>
                    <a:gd name="T3" fmla="*/ 12576 h 13462"/>
                    <a:gd name="T4" fmla="*/ 9749 w 11189"/>
                    <a:gd name="T5" fmla="*/ 12576 h 13462"/>
                    <a:gd name="T6" fmla="*/ 6868 w 11189"/>
                    <a:gd name="T7" fmla="*/ 12576 h 13462"/>
                    <a:gd name="T8" fmla="*/ 5611 w 11189"/>
                    <a:gd name="T9" fmla="*/ 13462 h 13462"/>
                    <a:gd name="T10" fmla="*/ 4336 w 11189"/>
                    <a:gd name="T11" fmla="*/ 12576 h 13462"/>
                    <a:gd name="T12" fmla="*/ 4336 w 11189"/>
                    <a:gd name="T13" fmla="*/ 12576 h 13462"/>
                    <a:gd name="T14" fmla="*/ 1336 w 11189"/>
                    <a:gd name="T15" fmla="*/ 12576 h 13462"/>
                    <a:gd name="T16" fmla="*/ 10 w 11189"/>
                    <a:gd name="T17" fmla="*/ 11270 h 13462"/>
                    <a:gd name="T18" fmla="*/ 10 w 11189"/>
                    <a:gd name="T19" fmla="*/ 11270 h 13462"/>
                    <a:gd name="T20" fmla="*/ 10 w 11189"/>
                    <a:gd name="T21" fmla="*/ 11245 h 13462"/>
                    <a:gd name="T22" fmla="*/ 0 w 11189"/>
                    <a:gd name="T23" fmla="*/ 11245 h 13462"/>
                    <a:gd name="T24" fmla="*/ 0 w 11189"/>
                    <a:gd name="T25" fmla="*/ 0 h 13462"/>
                    <a:gd name="T26" fmla="*/ 11189 w 11189"/>
                    <a:gd name="T27" fmla="*/ 0 h 13462"/>
                    <a:gd name="T28" fmla="*/ 11189 w 11189"/>
                    <a:gd name="T29" fmla="*/ 11245 h 13462"/>
                    <a:gd name="T30" fmla="*/ 11169 w 11189"/>
                    <a:gd name="T31" fmla="*/ 11245 h 13462"/>
                    <a:gd name="T32" fmla="*/ 11169 w 11189"/>
                    <a:gd name="T33" fmla="*/ 11270 h 13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189" h="13462">
                      <a:moveTo>
                        <a:pt x="11169" y="11270"/>
                      </a:moveTo>
                      <a:cubicBezTo>
                        <a:pt x="11189" y="12177"/>
                        <a:pt x="10650" y="12576"/>
                        <a:pt x="9749" y="12576"/>
                      </a:cubicBezTo>
                      <a:lnTo>
                        <a:pt x="9749" y="12576"/>
                      </a:lnTo>
                      <a:lnTo>
                        <a:pt x="6868" y="12576"/>
                      </a:lnTo>
                      <a:cubicBezTo>
                        <a:pt x="6200" y="12576"/>
                        <a:pt x="5647" y="13119"/>
                        <a:pt x="5611" y="13462"/>
                      </a:cubicBezTo>
                      <a:cubicBezTo>
                        <a:pt x="5626" y="13129"/>
                        <a:pt x="4968" y="12535"/>
                        <a:pt x="4336" y="12576"/>
                      </a:cubicBezTo>
                      <a:lnTo>
                        <a:pt x="4336" y="12576"/>
                      </a:lnTo>
                      <a:lnTo>
                        <a:pt x="1336" y="12576"/>
                      </a:lnTo>
                      <a:cubicBezTo>
                        <a:pt x="424" y="12576"/>
                        <a:pt x="10" y="12177"/>
                        <a:pt x="10" y="11270"/>
                      </a:cubicBezTo>
                      <a:lnTo>
                        <a:pt x="10" y="11270"/>
                      </a:lnTo>
                      <a:lnTo>
                        <a:pt x="10" y="11245"/>
                      </a:lnTo>
                      <a:lnTo>
                        <a:pt x="0" y="11245"/>
                      </a:lnTo>
                      <a:lnTo>
                        <a:pt x="0" y="0"/>
                      </a:lnTo>
                      <a:lnTo>
                        <a:pt x="11189" y="0"/>
                      </a:lnTo>
                      <a:lnTo>
                        <a:pt x="11189" y="11245"/>
                      </a:lnTo>
                      <a:lnTo>
                        <a:pt x="11169" y="11245"/>
                      </a:lnTo>
                      <a:lnTo>
                        <a:pt x="11169" y="11270"/>
                      </a:lnTo>
                      <a:close/>
                    </a:path>
                  </a:pathLst>
                </a:custGeom>
                <a:solidFill>
                  <a:srgbClr val="DD2A1B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/>
                <a:lstStyle/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  <a:p>
                  <a:pPr defTabSz="684517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rgbClr val="000000"/>
                    </a:solidFill>
                    <a:latin typeface="Arial Narrow" panose="020B0606020202030204" pitchFamily="34" charset="0"/>
                  </a:endParaRPr>
                </a:p>
              </p:txBody>
            </p:sp>
            <p:pic>
              <p:nvPicPr>
                <p:cNvPr id="38" name="Рисунок 37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duotone>
                    <a:srgbClr val="DAEDEF">
                      <a:shade val="45000"/>
                      <a:satMod val="135000"/>
                    </a:srgb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52814" y="1446315"/>
                  <a:ext cx="587608" cy="604433"/>
                </a:xfrm>
                <a:prstGeom prst="rect">
                  <a:avLst/>
                </a:prstGeom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6" name="Text Box 89"/>
              <p:cNvSpPr txBox="1">
                <a:spLocks noChangeArrowheads="1"/>
              </p:cNvSpPr>
              <p:nvPr/>
            </p:nvSpPr>
            <p:spPr bwMode="auto">
              <a:xfrm>
                <a:off x="7867898" y="3899648"/>
                <a:ext cx="1132511" cy="8587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ФЕДЕРАЛЬНЫЙ ЗАКОН</a:t>
                </a:r>
              </a:p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60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от 24 июля 2023 г.</a:t>
                </a:r>
              </a:p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№ 326</a:t>
                </a:r>
              </a:p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60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  <a:p>
                <a:pPr algn="ctr" defTabSz="684517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Times New Roman" panose="02020603050405020304" pitchFamily="18" charset="0"/>
                  </a:rPr>
                  <a:t>«О внесении изменений в отдельные законодательные акты Российской Федерации»</a:t>
                </a:r>
              </a:p>
            </p:txBody>
          </p:sp>
        </p:grpSp>
        <p:grpSp>
          <p:nvGrpSpPr>
            <p:cNvPr id="51226" name="Группа 29"/>
            <p:cNvGrpSpPr>
              <a:grpSpLocks/>
            </p:cNvGrpSpPr>
            <p:nvPr/>
          </p:nvGrpSpPr>
          <p:grpSpPr bwMode="auto">
            <a:xfrm>
              <a:off x="3234522" y="1906605"/>
              <a:ext cx="891469" cy="41509"/>
              <a:chOff x="8233817" y="4618220"/>
              <a:chExt cx="3540661" cy="35840"/>
            </a:xfrm>
          </p:grpSpPr>
          <p:sp>
            <p:nvSpPr>
              <p:cNvPr id="31" name="Text Box 89"/>
              <p:cNvSpPr txBox="1">
                <a:spLocks noChangeArrowheads="1"/>
              </p:cNvSpPr>
              <p:nvPr/>
            </p:nvSpPr>
            <p:spPr bwMode="auto">
              <a:xfrm>
                <a:off x="9257125" y="4618343"/>
                <a:ext cx="1130610" cy="26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517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70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" name="Text Box 89"/>
              <p:cNvSpPr txBox="1">
                <a:spLocks noChangeArrowheads="1"/>
              </p:cNvSpPr>
              <p:nvPr/>
            </p:nvSpPr>
            <p:spPr bwMode="auto">
              <a:xfrm>
                <a:off x="8233817" y="4627145"/>
                <a:ext cx="3541009" cy="26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684517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700" b="1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44" name="Rounded Rectangle 29"/>
          <p:cNvSpPr/>
          <p:nvPr/>
        </p:nvSpPr>
        <p:spPr>
          <a:xfrm>
            <a:off x="30753" y="3485482"/>
            <a:ext cx="3067379" cy="1294349"/>
          </a:xfrm>
          <a:prstGeom prst="roundRect">
            <a:avLst>
              <a:gd name="adj" fmla="val 28220"/>
            </a:avLst>
          </a:prstGeom>
          <a:solidFill>
            <a:srgbClr val="70AD47">
              <a:lumMod val="40000"/>
              <a:lumOff val="60000"/>
            </a:srgbClr>
          </a:solidFill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0" tIns="0" rIns="0" bIns="0" anchor="ctr"/>
          <a:lstStyle/>
          <a:p>
            <a:pPr algn="ctr" defTabSz="51197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  <a:t>Установлено право заключения контракта с гражданином, имеющим двойное гражданство</a:t>
            </a:r>
          </a:p>
        </p:txBody>
      </p:sp>
      <p:graphicFrame>
        <p:nvGraphicFramePr>
          <p:cNvPr id="45" name="Таблица 44"/>
          <p:cNvGraphicFramePr>
            <a:graphicFrameLocks noGrp="1"/>
          </p:cNvGraphicFramePr>
          <p:nvPr/>
        </p:nvGraphicFramePr>
        <p:xfrm>
          <a:off x="5805200" y="2585460"/>
          <a:ext cx="3335855" cy="2505757"/>
        </p:xfrm>
        <a:graphic>
          <a:graphicData uri="http://schemas.openxmlformats.org/drawingml/2006/table">
            <a:tbl>
              <a:tblPr firstRow="1" firstCol="1" bandRow="1"/>
              <a:tblGrid>
                <a:gridCol w="11292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36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29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3718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35535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Составы запаса </a:t>
                      </a:r>
                    </a:p>
                    <a:p>
                      <a:pPr marL="0" algn="ctr" defTabSz="1035535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(воинские звания)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35535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Предыдущая</a:t>
                      </a:r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редакция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1035535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Принятая </a:t>
                      </a:r>
                    </a:p>
                    <a:p>
                      <a:pPr marL="0" algn="ctr" defTabSz="1035535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редакция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4045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высшие офицеры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67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3718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полковники, 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капитаны 1 ранга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57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62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7436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майоры, капитаны 3 ранга, подполковники, капитаны 2 ранга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52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4045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младшие офицеры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47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57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59295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солдаты, матросы, сержанты, старшины, прапорщики и мичманы</a:t>
                      </a:r>
                      <a:endParaRPr lang="ru-RU" sz="9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42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52</a:t>
                      </a:r>
                      <a:r>
                        <a:rPr lang="ru-RU" sz="12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05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46" name="Таблица 45"/>
          <p:cNvGraphicFramePr>
            <a:graphicFrameLocks noGrp="1"/>
          </p:cNvGraphicFramePr>
          <p:nvPr/>
        </p:nvGraphicFramePr>
        <p:xfrm>
          <a:off x="17014" y="1034348"/>
          <a:ext cx="3084908" cy="2011113"/>
        </p:xfrm>
        <a:graphic>
          <a:graphicData uri="http://schemas.openxmlformats.org/drawingml/2006/table">
            <a:tbl>
              <a:tblPr firstRow="1" firstCol="1" bandRow="1"/>
              <a:tblGrid>
                <a:gridCol w="984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40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61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3239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Составы запаса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(воинские звания)</a:t>
                      </a:r>
                      <a:endParaRPr lang="ru-RU" sz="10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Предыдущая редакция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Принятая 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редакция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620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высшие офицеры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620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старшие офицеры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620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младшие офицеры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3014"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иные </a:t>
                      </a:r>
                      <a:r>
                        <a:rPr lang="ru-RU" sz="10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в/звания</a:t>
                      </a:r>
                      <a:endParaRPr lang="ru-RU" sz="8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trike="sngStrike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tc>
                  <a:txBody>
                    <a:bodyPr/>
                    <a:lstStyle>
                      <a:lvl1pPr marL="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42278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84624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026933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369246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71158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053870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396149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738432" algn="l" defTabSz="684624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FF"/>
                          </a:solidFill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лет</a:t>
                      </a:r>
                      <a:endParaRPr lang="ru-RU" sz="1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7" name="Rounded Rectangle 29"/>
          <p:cNvSpPr/>
          <p:nvPr/>
        </p:nvSpPr>
        <p:spPr>
          <a:xfrm>
            <a:off x="5757101" y="545869"/>
            <a:ext cx="3316613" cy="968033"/>
          </a:xfrm>
          <a:prstGeom prst="roundRect">
            <a:avLst>
              <a:gd name="adj" fmla="val 28220"/>
            </a:avLst>
          </a:prstGeom>
          <a:solidFill>
            <a:srgbClr val="70AD47">
              <a:lumMod val="40000"/>
              <a:lumOff val="60000"/>
            </a:srgbClr>
          </a:solidFill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0" tIns="0" rIns="0" bIns="0" anchor="ctr"/>
          <a:lstStyle/>
          <a:p>
            <a:pPr algn="ctr" defTabSz="51197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  <a:t>Определены случаи </a:t>
            </a:r>
            <a:b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</a:br>
            <a:r>
              <a:rPr lang="ru-RU" sz="1600" b="1" kern="0" dirty="0">
                <a:solidFill>
                  <a:prstClr val="black"/>
                </a:solidFill>
                <a:latin typeface="Arial Narrow" panose="020B0606020202030204" pitchFamily="34" charset="0"/>
              </a:rPr>
              <a:t>приостановления действия контракта о пребывании в резерве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18567">
            <a:off x="112431" y="-256205"/>
            <a:ext cx="8263544" cy="6354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"/>
            <a:lightRig rig="threePt" dir="t"/>
          </a:scene3d>
        </p:spPr>
      </p:pic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1164" y="31899"/>
            <a:ext cx="8707625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982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Социальные гарантии и льготы резервистам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3813" y="779463"/>
            <a:ext cx="9036050" cy="123666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23000">
                <a:schemeClr val="bg2">
                  <a:lumMod val="90000"/>
                </a:scheme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r" defTabSz="1217855">
              <a:defRPr/>
            </a:pPr>
            <a:endParaRPr lang="ru-RU" b="1" kern="0" spc="-27" dirty="0">
              <a:ln w="3175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1913" y="2489200"/>
            <a:ext cx="8959850" cy="250507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23000">
                <a:schemeClr val="bg2">
                  <a:lumMod val="90000"/>
                </a:scheme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r" defTabSz="1217855">
              <a:defRPr/>
            </a:pPr>
            <a:endParaRPr lang="ru-RU" b="1" kern="0" spc="-27" dirty="0">
              <a:ln w="3175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3521" y="371977"/>
            <a:ext cx="9087534" cy="346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25000">
                <a:schemeClr val="tx1">
                  <a:lumMod val="50000"/>
                  <a:lumOff val="50000"/>
                </a:schemeClr>
              </a:gs>
              <a:gs pos="73000">
                <a:schemeClr val="bg2">
                  <a:lumMod val="90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19799998" lon="0" rev="0"/>
            </a:camera>
            <a:lightRig rig="threePt" dir="t"/>
          </a:scene3d>
          <a:sp3d>
            <a:bevelT/>
          </a:sp3d>
        </p:spPr>
        <p:txBody>
          <a:bodyPr lIns="91341" tIns="45675" rIns="91341" bIns="45675" anchor="ctr"/>
          <a:lstStyle/>
          <a:p>
            <a:pPr algn="ctr" defTabSz="912448">
              <a:defRPr/>
            </a:pPr>
            <a:r>
              <a:rPr lang="ru-RU" b="1" kern="0" dirty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Levenim MT" pitchFamily="2" charset="-79"/>
              </a:rPr>
              <a:t>В ПЕРИОД </a:t>
            </a:r>
            <a:r>
              <a:rPr lang="ru-RU" b="1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Levenim MT" pitchFamily="2" charset="-79"/>
              </a:rPr>
              <a:t>ПРЕБЫВАНИЯ В РЕЗЕВЕ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100013" y="2506663"/>
            <a:ext cx="7723187" cy="47942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ПОЛНОЕ МЕДИЦИНСКОЕ ОСВИДЕТЕЛЬСТВОВАНИЕ </a:t>
            </a:r>
            <a:b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 заключением военно-врачебной комиссии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100013" y="3733800"/>
            <a:ext cx="7723187" cy="48101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БЕСПЛАТНОЕ </a:t>
            </a: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обеспечение лекарственными </a:t>
            </a:r>
          </a:p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препаратами для медицинского применения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750888" y="3084513"/>
            <a:ext cx="8229600" cy="48101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912131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СТРАХОВАНИЕ </a:t>
            </a: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жизни и здоровья за счет федерального бюджета </a:t>
            </a:r>
          </a:p>
          <a:p>
            <a:pPr algn="ctr" defTabSz="912131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 исполнении обязанностей в ходе специальных сборов</a:t>
            </a:r>
            <a:endParaRPr lang="ru-RU" sz="1200" b="1" kern="0" dirty="0">
              <a:ln w="3175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750888" y="4319588"/>
            <a:ext cx="8229600" cy="48101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БЕСПЛАТНЫЙ ПРОЕЗД </a:t>
            </a: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 военного комиссариата (пункта сбора) </a:t>
            </a:r>
          </a:p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 месту специальных сборов и обратно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100013" y="811213"/>
            <a:ext cx="7723187" cy="48101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СОХРАНЕНИЕ МЕСТА РАБОТЫ </a:t>
            </a:r>
            <a:b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(сохраняется выплата заработной платы гражданам)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750888" y="1387475"/>
            <a:ext cx="8229600" cy="57467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1000">
                <a:schemeClr val="bg2">
                  <a:lumMod val="90000"/>
                </a:schemeClr>
              </a:gs>
              <a:gs pos="100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КОМПЕНСАЦИЯ ПРЕДПРИЯТИЮ</a:t>
            </a: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 defTabSz="1217855">
              <a:lnSpc>
                <a:spcPct val="85000"/>
              </a:lnSpc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расходов на выплату среднего заработка гражданам </a:t>
            </a:r>
          </a:p>
        </p:txBody>
      </p:sp>
      <p:pic>
        <p:nvPicPr>
          <p:cNvPr id="59" name="Рисунок 75" descr="https://i.pinimg.com/originals/86/ec/e6/86ece6e0c94bed15cde929a1c1d731ba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15" t="83295" r="73987" b="4526"/>
          <a:stretch>
            <a:fillRect/>
          </a:stretch>
        </p:blipFill>
        <p:spPr bwMode="auto">
          <a:xfrm>
            <a:off x="7954395" y="727946"/>
            <a:ext cx="945585" cy="607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Крест 59"/>
          <p:cNvSpPr/>
          <p:nvPr/>
        </p:nvSpPr>
        <p:spPr>
          <a:xfrm>
            <a:off x="8205788" y="3716338"/>
            <a:ext cx="463550" cy="452437"/>
          </a:xfrm>
          <a:prstGeom prst="plus">
            <a:avLst>
              <a:gd name="adj" fmla="val 38501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1" tIns="45675" rIns="91341" bIns="45675" anchor="ctr"/>
          <a:lstStyle/>
          <a:p>
            <a:pPr algn="ctr" defTabSz="912448">
              <a:defRPr/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52244" name="Группа 60"/>
          <p:cNvGrpSpPr>
            <a:grpSpLocks/>
          </p:cNvGrpSpPr>
          <p:nvPr/>
        </p:nvGrpSpPr>
        <p:grpSpPr bwMode="auto">
          <a:xfrm>
            <a:off x="53975" y="1371600"/>
            <a:ext cx="630238" cy="606425"/>
            <a:chOff x="-1017411" y="599433"/>
            <a:chExt cx="387436" cy="450391"/>
          </a:xfrm>
        </p:grpSpPr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7411" y="602151"/>
              <a:ext cx="220133" cy="447673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36758" y="602151"/>
              <a:ext cx="220133" cy="447673"/>
            </a:xfrm>
            <a:prstGeom prst="rect">
              <a:avLst/>
            </a:prstGeom>
          </p:spPr>
        </p:pic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0108" y="599433"/>
              <a:ext cx="220133" cy="447673"/>
            </a:xfrm>
            <a:prstGeom prst="rect">
              <a:avLst/>
            </a:prstGeom>
          </p:spPr>
        </p:pic>
      </p:grpSp>
      <p:pic>
        <p:nvPicPr>
          <p:cNvPr id="65" name="Рисунок 64"/>
          <p:cNvPicPr/>
          <p:nvPr/>
        </p:nvPicPr>
        <p:blipFill>
          <a:blip r:embed="rId7" cstate="screen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81674" y="2537506"/>
            <a:ext cx="669802" cy="470922"/>
          </a:xfrm>
          <a:prstGeom prst="rect">
            <a:avLst/>
          </a:prstGeom>
          <a:effectLst>
            <a:outerShdw blurRad="50800" dist="38100" dir="2700000" sx="109000" sy="109000" algn="tl" rotWithShape="0">
              <a:srgbClr val="00B050">
                <a:alpha val="40000"/>
              </a:srgbClr>
            </a:outerShdw>
          </a:effectLst>
        </p:spPr>
      </p:pic>
      <p:grpSp>
        <p:nvGrpSpPr>
          <p:cNvPr id="52246" name="Группа 65"/>
          <p:cNvGrpSpPr>
            <a:grpSpLocks/>
          </p:cNvGrpSpPr>
          <p:nvPr/>
        </p:nvGrpSpPr>
        <p:grpSpPr bwMode="auto">
          <a:xfrm>
            <a:off x="100013" y="3084513"/>
            <a:ext cx="630237" cy="495300"/>
            <a:chOff x="-1017411" y="599433"/>
            <a:chExt cx="387436" cy="450391"/>
          </a:xfrm>
        </p:grpSpPr>
        <p:pic>
          <p:nvPicPr>
            <p:cNvPr id="67" name="Рисунок 66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7411" y="602151"/>
              <a:ext cx="220133" cy="447673"/>
            </a:xfrm>
            <a:prstGeom prst="rect">
              <a:avLst/>
            </a:prstGeom>
          </p:spPr>
        </p:pic>
        <p:pic>
          <p:nvPicPr>
            <p:cNvPr id="68" name="Рисунок 67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36758" y="602151"/>
              <a:ext cx="220133" cy="447673"/>
            </a:xfrm>
            <a:prstGeom prst="rect">
              <a:avLst/>
            </a:prstGeom>
          </p:spPr>
        </p:pic>
        <p:pic>
          <p:nvPicPr>
            <p:cNvPr id="69" name="Рисунок 68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0108" y="599433"/>
              <a:ext cx="220133" cy="447673"/>
            </a:xfrm>
            <a:prstGeom prst="rect">
              <a:avLst/>
            </a:prstGeom>
          </p:spPr>
        </p:pic>
      </p:grpSp>
      <p:pic>
        <p:nvPicPr>
          <p:cNvPr id="70" name="Рисунок 69"/>
          <p:cNvPicPr/>
          <p:nvPr/>
        </p:nvPicPr>
        <p:blipFill>
          <a:blip r:embed="rId8" cstate="screen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16207" y="4223544"/>
            <a:ext cx="606452" cy="577056"/>
          </a:xfrm>
          <a:prstGeom prst="rect">
            <a:avLst/>
          </a:prstGeom>
          <a:effectLst>
            <a:outerShdw blurRad="50800" dist="38100" dir="2700000" sx="109000" sy="109000" algn="tl" rotWithShape="0">
              <a:srgbClr val="00B050">
                <a:alpha val="40000"/>
              </a:srgbClr>
            </a:outerShdw>
          </a:effectLst>
        </p:spPr>
      </p:pic>
      <p:pic>
        <p:nvPicPr>
          <p:cNvPr id="52248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Прямоугольник 60"/>
          <p:cNvSpPr/>
          <p:nvPr/>
        </p:nvSpPr>
        <p:spPr>
          <a:xfrm>
            <a:off x="63158" y="2066929"/>
            <a:ext cx="9003851" cy="346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25000">
                <a:schemeClr val="tx1">
                  <a:lumMod val="50000"/>
                  <a:lumOff val="50000"/>
                </a:schemeClr>
              </a:gs>
              <a:gs pos="73000">
                <a:schemeClr val="bg2">
                  <a:lumMod val="90000"/>
                </a:scheme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19799998" lon="0" rev="0"/>
            </a:camera>
            <a:lightRig rig="threePt" dir="t"/>
          </a:scene3d>
          <a:sp3d>
            <a:bevelT/>
          </a:sp3d>
        </p:spPr>
        <p:txBody>
          <a:bodyPr lIns="91341" tIns="45675" rIns="91341" bIns="45675" anchor="ctr"/>
          <a:lstStyle/>
          <a:p>
            <a:pPr algn="ctr" defTabSz="912448">
              <a:defRPr/>
            </a:pPr>
            <a:r>
              <a:rPr lang="ru-RU" b="1" kern="0" dirty="0"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Levenim MT" pitchFamily="2" charset="-79"/>
              </a:rPr>
              <a:t>В ПЕРИОД ПРЕБЫВАНИЯ </a:t>
            </a:r>
            <a:r>
              <a:rPr lang="ru-RU" b="1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Levenim MT" pitchFamily="2" charset="-79"/>
              </a:rPr>
              <a:t>НА СПЕЦИАЛЬНЫХ СБОРАХ</a:t>
            </a:r>
            <a:endParaRPr lang="en-US" b="1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5737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524875" y="38580"/>
            <a:ext cx="598603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09D3DF3F-E608-480D-A8D2-F9FE603B8677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9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18567">
            <a:off x="160582" y="-454429"/>
            <a:ext cx="8263544" cy="6354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"/>
            <a:lightRig rig="threePt" dir="t"/>
          </a:scene3d>
        </p:spPr>
      </p:pic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1164" y="31899"/>
            <a:ext cx="8707625" cy="288000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982" eaLnBrk="1" hangingPunct="1">
              <a:defRPr/>
            </a:pPr>
            <a:r>
              <a:rPr lang="ru-RU" sz="1500" b="1" kern="0" dirty="0">
                <a:latin typeface="Arial" panose="020B0604020202020204" pitchFamily="34" charset="0"/>
                <a:cs typeface="Arial" panose="020B0604020202020204" pitchFamily="34" charset="0"/>
              </a:rPr>
              <a:t>Финансовое обеспечение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28625" y="415925"/>
            <a:ext cx="8609013" cy="341313"/>
          </a:xfrm>
          <a:prstGeom prst="rect">
            <a:avLst/>
          </a:prstGeom>
          <a:gradFill flip="none" rotWithShape="1">
            <a:gsLst>
              <a:gs pos="0">
                <a:srgbClr val="ED7D31">
                  <a:lumMod val="60000"/>
                  <a:lumOff val="40000"/>
                </a:srgbClr>
              </a:gs>
              <a:gs pos="11000">
                <a:sysClr val="window" lastClr="FFFFFF">
                  <a:lumMod val="85000"/>
                </a:sys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dirty="0">
                <a:ln w="3175">
                  <a:noFill/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ДЕНЕЖНАЯ ВЫПЛАТА</a:t>
            </a:r>
          </a:p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i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выплачивается ежемесячно</a:t>
            </a:r>
          </a:p>
        </p:txBody>
      </p:sp>
      <p:pic>
        <p:nvPicPr>
          <p:cNvPr id="45" name="Picture 2" descr="C:\Users\1\Desktop\Наработки\син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ED7D3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9" y="409899"/>
            <a:ext cx="752503" cy="3591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Овал 45"/>
          <p:cNvSpPr/>
          <p:nvPr/>
        </p:nvSpPr>
        <p:spPr>
          <a:xfrm>
            <a:off x="68263" y="460375"/>
            <a:ext cx="268287" cy="250825"/>
          </a:xfrm>
          <a:prstGeom prst="ellipse">
            <a:avLst/>
          </a:prstGeom>
          <a:solidFill>
            <a:srgbClr val="ED7D31">
              <a:lumMod val="75000"/>
              <a:alpha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>
              <a:solidFill>
                <a:prstClr val="white"/>
              </a:solidFill>
              <a:latin typeface="Palatino Linotype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111957" y="486326"/>
            <a:ext cx="136086" cy="203222"/>
            <a:chOff x="599224" y="796608"/>
            <a:chExt cx="75928" cy="188449"/>
          </a:xfrm>
          <a:effectLst>
            <a:outerShdw blurRad="25400" dist="38100" dir="18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Скругленный прямоугольник 1"/>
            <p:cNvSpPr/>
            <p:nvPr/>
          </p:nvSpPr>
          <p:spPr>
            <a:xfrm rot="18868575">
              <a:off x="567375" y="877281"/>
              <a:ext cx="188449" cy="27104"/>
            </a:xfrm>
            <a:custGeom>
              <a:avLst/>
              <a:gdLst>
                <a:gd name="connsiteX0" fmla="*/ 0 w 1619357"/>
                <a:gd name="connsiteY0" fmla="*/ 33065 h 198388"/>
                <a:gd name="connsiteX1" fmla="*/ 33065 w 1619357"/>
                <a:gd name="connsiteY1" fmla="*/ 0 h 198388"/>
                <a:gd name="connsiteX2" fmla="*/ 1586292 w 1619357"/>
                <a:gd name="connsiteY2" fmla="*/ 0 h 198388"/>
                <a:gd name="connsiteX3" fmla="*/ 1619357 w 1619357"/>
                <a:gd name="connsiteY3" fmla="*/ 33065 h 198388"/>
                <a:gd name="connsiteX4" fmla="*/ 1619357 w 1619357"/>
                <a:gd name="connsiteY4" fmla="*/ 165323 h 198388"/>
                <a:gd name="connsiteX5" fmla="*/ 1586292 w 1619357"/>
                <a:gd name="connsiteY5" fmla="*/ 198388 h 198388"/>
                <a:gd name="connsiteX6" fmla="*/ 33065 w 1619357"/>
                <a:gd name="connsiteY6" fmla="*/ 198388 h 198388"/>
                <a:gd name="connsiteX7" fmla="*/ 0 w 1619357"/>
                <a:gd name="connsiteY7" fmla="*/ 165323 h 198388"/>
                <a:gd name="connsiteX8" fmla="*/ 0 w 1619357"/>
                <a:gd name="connsiteY8" fmla="*/ 33065 h 198388"/>
                <a:gd name="connsiteX0" fmla="*/ 0 w 1619357"/>
                <a:gd name="connsiteY0" fmla="*/ 33065 h 198388"/>
                <a:gd name="connsiteX1" fmla="*/ 33065 w 1619357"/>
                <a:gd name="connsiteY1" fmla="*/ 0 h 198388"/>
                <a:gd name="connsiteX2" fmla="*/ 1586292 w 1619357"/>
                <a:gd name="connsiteY2" fmla="*/ 0 h 198388"/>
                <a:gd name="connsiteX3" fmla="*/ 1619357 w 1619357"/>
                <a:gd name="connsiteY3" fmla="*/ 33065 h 198388"/>
                <a:gd name="connsiteX4" fmla="*/ 1503393 w 1619357"/>
                <a:gd name="connsiteY4" fmla="*/ 177735 h 198388"/>
                <a:gd name="connsiteX5" fmla="*/ 1586292 w 1619357"/>
                <a:gd name="connsiteY5" fmla="*/ 198388 h 198388"/>
                <a:gd name="connsiteX6" fmla="*/ 33065 w 1619357"/>
                <a:gd name="connsiteY6" fmla="*/ 198388 h 198388"/>
                <a:gd name="connsiteX7" fmla="*/ 0 w 1619357"/>
                <a:gd name="connsiteY7" fmla="*/ 165323 h 198388"/>
                <a:gd name="connsiteX8" fmla="*/ 0 w 1619357"/>
                <a:gd name="connsiteY8" fmla="*/ 33065 h 198388"/>
                <a:gd name="connsiteX0" fmla="*/ 0 w 1619357"/>
                <a:gd name="connsiteY0" fmla="*/ 33065 h 202569"/>
                <a:gd name="connsiteX1" fmla="*/ 33065 w 1619357"/>
                <a:gd name="connsiteY1" fmla="*/ 0 h 202569"/>
                <a:gd name="connsiteX2" fmla="*/ 1586292 w 1619357"/>
                <a:gd name="connsiteY2" fmla="*/ 0 h 202569"/>
                <a:gd name="connsiteX3" fmla="*/ 1619357 w 1619357"/>
                <a:gd name="connsiteY3" fmla="*/ 33065 h 202569"/>
                <a:gd name="connsiteX4" fmla="*/ 1503393 w 1619357"/>
                <a:gd name="connsiteY4" fmla="*/ 177735 h 202569"/>
                <a:gd name="connsiteX5" fmla="*/ 1454238 w 1619357"/>
                <a:gd name="connsiteY5" fmla="*/ 202569 h 202569"/>
                <a:gd name="connsiteX6" fmla="*/ 33065 w 1619357"/>
                <a:gd name="connsiteY6" fmla="*/ 198388 h 202569"/>
                <a:gd name="connsiteX7" fmla="*/ 0 w 1619357"/>
                <a:gd name="connsiteY7" fmla="*/ 165323 h 202569"/>
                <a:gd name="connsiteX8" fmla="*/ 0 w 1619357"/>
                <a:gd name="connsiteY8" fmla="*/ 33065 h 202569"/>
                <a:gd name="connsiteX0" fmla="*/ 0 w 1619357"/>
                <a:gd name="connsiteY0" fmla="*/ 33065 h 202569"/>
                <a:gd name="connsiteX1" fmla="*/ 33065 w 1619357"/>
                <a:gd name="connsiteY1" fmla="*/ 0 h 202569"/>
                <a:gd name="connsiteX2" fmla="*/ 1586292 w 1619357"/>
                <a:gd name="connsiteY2" fmla="*/ 0 h 202569"/>
                <a:gd name="connsiteX3" fmla="*/ 1619357 w 1619357"/>
                <a:gd name="connsiteY3" fmla="*/ 33065 h 202569"/>
                <a:gd name="connsiteX4" fmla="*/ 1497981 w 1619357"/>
                <a:gd name="connsiteY4" fmla="*/ 180379 h 202569"/>
                <a:gd name="connsiteX5" fmla="*/ 1454238 w 1619357"/>
                <a:gd name="connsiteY5" fmla="*/ 202569 h 202569"/>
                <a:gd name="connsiteX6" fmla="*/ 33065 w 1619357"/>
                <a:gd name="connsiteY6" fmla="*/ 198388 h 202569"/>
                <a:gd name="connsiteX7" fmla="*/ 0 w 1619357"/>
                <a:gd name="connsiteY7" fmla="*/ 165323 h 202569"/>
                <a:gd name="connsiteX8" fmla="*/ 0 w 1619357"/>
                <a:gd name="connsiteY8" fmla="*/ 33065 h 202569"/>
                <a:gd name="connsiteX0" fmla="*/ 0 w 1666760"/>
                <a:gd name="connsiteY0" fmla="*/ 37583 h 207087"/>
                <a:gd name="connsiteX1" fmla="*/ 33065 w 1666760"/>
                <a:gd name="connsiteY1" fmla="*/ 4518 h 207087"/>
                <a:gd name="connsiteX2" fmla="*/ 1586292 w 1666760"/>
                <a:gd name="connsiteY2" fmla="*/ 4518 h 207087"/>
                <a:gd name="connsiteX3" fmla="*/ 1666760 w 1666760"/>
                <a:gd name="connsiteY3" fmla="*/ 9727 h 207087"/>
                <a:gd name="connsiteX4" fmla="*/ 1497981 w 1666760"/>
                <a:gd name="connsiteY4" fmla="*/ 184897 h 207087"/>
                <a:gd name="connsiteX5" fmla="*/ 1454238 w 1666760"/>
                <a:gd name="connsiteY5" fmla="*/ 207087 h 207087"/>
                <a:gd name="connsiteX6" fmla="*/ 33065 w 1666760"/>
                <a:gd name="connsiteY6" fmla="*/ 202906 h 207087"/>
                <a:gd name="connsiteX7" fmla="*/ 0 w 1666760"/>
                <a:gd name="connsiteY7" fmla="*/ 169841 h 207087"/>
                <a:gd name="connsiteX8" fmla="*/ 0 w 1666760"/>
                <a:gd name="connsiteY8" fmla="*/ 37583 h 207087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497981 w 1662633"/>
                <a:gd name="connsiteY4" fmla="*/ 180679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5711"/>
                <a:gd name="connsiteX1" fmla="*/ 33065 w 1662633"/>
                <a:gd name="connsiteY1" fmla="*/ 300 h 205711"/>
                <a:gd name="connsiteX2" fmla="*/ 1586292 w 1662633"/>
                <a:gd name="connsiteY2" fmla="*/ 300 h 205711"/>
                <a:gd name="connsiteX3" fmla="*/ 1662633 w 1662633"/>
                <a:gd name="connsiteY3" fmla="*/ 14902 h 205711"/>
                <a:gd name="connsiteX4" fmla="*/ 1535918 w 1662633"/>
                <a:gd name="connsiteY4" fmla="*/ 156778 h 205711"/>
                <a:gd name="connsiteX5" fmla="*/ 1470377 w 1662633"/>
                <a:gd name="connsiteY5" fmla="*/ 205711 h 205711"/>
                <a:gd name="connsiteX6" fmla="*/ 33065 w 1662633"/>
                <a:gd name="connsiteY6" fmla="*/ 198688 h 205711"/>
                <a:gd name="connsiteX7" fmla="*/ 0 w 1662633"/>
                <a:gd name="connsiteY7" fmla="*/ 165623 h 205711"/>
                <a:gd name="connsiteX8" fmla="*/ 0 w 1662633"/>
                <a:gd name="connsiteY8" fmla="*/ 33365 h 205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2633" h="205711">
                  <a:moveTo>
                    <a:pt x="0" y="33365"/>
                  </a:moveTo>
                  <a:cubicBezTo>
                    <a:pt x="0" y="15104"/>
                    <a:pt x="14804" y="300"/>
                    <a:pt x="33065" y="300"/>
                  </a:cubicBezTo>
                  <a:lnTo>
                    <a:pt x="1586292" y="300"/>
                  </a:lnTo>
                  <a:cubicBezTo>
                    <a:pt x="1604553" y="300"/>
                    <a:pt x="1662633" y="-3359"/>
                    <a:pt x="1662633" y="14902"/>
                  </a:cubicBezTo>
                  <a:cubicBezTo>
                    <a:pt x="1662633" y="58988"/>
                    <a:pt x="1566836" y="119710"/>
                    <a:pt x="1535918" y="156778"/>
                  </a:cubicBezTo>
                  <a:cubicBezTo>
                    <a:pt x="1510288" y="178846"/>
                    <a:pt x="1488638" y="205711"/>
                    <a:pt x="1470377" y="205711"/>
                  </a:cubicBezTo>
                  <a:lnTo>
                    <a:pt x="33065" y="198688"/>
                  </a:lnTo>
                  <a:cubicBezTo>
                    <a:pt x="14804" y="198688"/>
                    <a:pt x="0" y="183884"/>
                    <a:pt x="0" y="165623"/>
                  </a:cubicBezTo>
                  <a:lnTo>
                    <a:pt x="0" y="33365"/>
                  </a:lnTo>
                  <a:close/>
                </a:path>
              </a:pathLst>
            </a:custGeom>
            <a:solidFill>
              <a:srgbClr val="ED7D31">
                <a:lumMod val="60000"/>
                <a:lumOff val="40000"/>
              </a:srgbClr>
            </a:solidFill>
            <a:ln w="19050" cap="flat" cmpd="sng" algn="ctr">
              <a:noFill/>
              <a:prstDash val="solid"/>
            </a:ln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12178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 kern="0">
                <a:solidFill>
                  <a:prstClr val="white"/>
                </a:solidFill>
                <a:latin typeface="Palatino Linotype"/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 rot="2770301">
              <a:off x="577987" y="905107"/>
              <a:ext cx="75692" cy="33218"/>
            </a:xfrm>
            <a:prstGeom prst="roundRect">
              <a:avLst/>
            </a:prstGeom>
            <a:solidFill>
              <a:srgbClr val="ED7D31">
                <a:lumMod val="60000"/>
                <a:lumOff val="4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78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 kern="0" dirty="0">
                <a:solidFill>
                  <a:prstClr val="white"/>
                </a:solidFill>
                <a:latin typeface="Palatino Linotype"/>
              </a:endParaRPr>
            </a:p>
          </p:txBody>
        </p:sp>
      </p:grpSp>
      <p:sp>
        <p:nvSpPr>
          <p:cNvPr id="50" name="Прямоугольник 49"/>
          <p:cNvSpPr/>
          <p:nvPr/>
        </p:nvSpPr>
        <p:spPr>
          <a:xfrm>
            <a:off x="436563" y="1668463"/>
            <a:ext cx="8610600" cy="342900"/>
          </a:xfrm>
          <a:prstGeom prst="rect">
            <a:avLst/>
          </a:prstGeom>
          <a:gradFill flip="none" rotWithShape="1">
            <a:gsLst>
              <a:gs pos="0">
                <a:srgbClr val="ED7D31">
                  <a:lumMod val="60000"/>
                  <a:lumOff val="40000"/>
                </a:srgbClr>
              </a:gs>
              <a:gs pos="11000">
                <a:sysClr val="window" lastClr="FFFFFF">
                  <a:lumMod val="85000"/>
                </a:sys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kern="0" spc="-13" dirty="0">
                <a:ln w="317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ЕДИНОВРЕМЕННАЯ ВЫПЛАТА </a:t>
            </a:r>
          </a:p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 заключении нового контракта </a:t>
            </a:r>
          </a:p>
        </p:txBody>
      </p:sp>
      <p:pic>
        <p:nvPicPr>
          <p:cNvPr id="51" name="Picture 2" descr="C:\Users\1\Desktop\Наработки\син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ED7D3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2" y="1679389"/>
            <a:ext cx="746934" cy="3591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Овал 51"/>
          <p:cNvSpPr/>
          <p:nvPr/>
        </p:nvSpPr>
        <p:spPr>
          <a:xfrm>
            <a:off x="69850" y="1728788"/>
            <a:ext cx="265113" cy="252412"/>
          </a:xfrm>
          <a:prstGeom prst="ellipse">
            <a:avLst/>
          </a:prstGeom>
          <a:solidFill>
            <a:srgbClr val="ED7D31">
              <a:lumMod val="75000"/>
              <a:alpha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53" name="Скругленный прямоугольник 1"/>
          <p:cNvSpPr/>
          <p:nvPr/>
        </p:nvSpPr>
        <p:spPr>
          <a:xfrm rot="18868575">
            <a:off x="126207" y="1839118"/>
            <a:ext cx="203200" cy="49213"/>
          </a:xfrm>
          <a:custGeom>
            <a:avLst/>
            <a:gdLst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619357 w 1619357"/>
              <a:gd name="connsiteY4" fmla="*/ 165323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198388"/>
              <a:gd name="connsiteX1" fmla="*/ 33065 w 1619357"/>
              <a:gd name="connsiteY1" fmla="*/ 0 h 198388"/>
              <a:gd name="connsiteX2" fmla="*/ 1586292 w 1619357"/>
              <a:gd name="connsiteY2" fmla="*/ 0 h 198388"/>
              <a:gd name="connsiteX3" fmla="*/ 1619357 w 1619357"/>
              <a:gd name="connsiteY3" fmla="*/ 33065 h 198388"/>
              <a:gd name="connsiteX4" fmla="*/ 1503393 w 1619357"/>
              <a:gd name="connsiteY4" fmla="*/ 177735 h 198388"/>
              <a:gd name="connsiteX5" fmla="*/ 1586292 w 1619357"/>
              <a:gd name="connsiteY5" fmla="*/ 198388 h 198388"/>
              <a:gd name="connsiteX6" fmla="*/ 33065 w 1619357"/>
              <a:gd name="connsiteY6" fmla="*/ 198388 h 198388"/>
              <a:gd name="connsiteX7" fmla="*/ 0 w 1619357"/>
              <a:gd name="connsiteY7" fmla="*/ 165323 h 198388"/>
              <a:gd name="connsiteX8" fmla="*/ 0 w 1619357"/>
              <a:gd name="connsiteY8" fmla="*/ 33065 h 198388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503393 w 1619357"/>
              <a:gd name="connsiteY4" fmla="*/ 177735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19357"/>
              <a:gd name="connsiteY0" fmla="*/ 33065 h 202569"/>
              <a:gd name="connsiteX1" fmla="*/ 33065 w 1619357"/>
              <a:gd name="connsiteY1" fmla="*/ 0 h 202569"/>
              <a:gd name="connsiteX2" fmla="*/ 1586292 w 1619357"/>
              <a:gd name="connsiteY2" fmla="*/ 0 h 202569"/>
              <a:gd name="connsiteX3" fmla="*/ 1619357 w 1619357"/>
              <a:gd name="connsiteY3" fmla="*/ 33065 h 202569"/>
              <a:gd name="connsiteX4" fmla="*/ 1497981 w 1619357"/>
              <a:gd name="connsiteY4" fmla="*/ 180379 h 202569"/>
              <a:gd name="connsiteX5" fmla="*/ 1454238 w 1619357"/>
              <a:gd name="connsiteY5" fmla="*/ 202569 h 202569"/>
              <a:gd name="connsiteX6" fmla="*/ 33065 w 1619357"/>
              <a:gd name="connsiteY6" fmla="*/ 198388 h 202569"/>
              <a:gd name="connsiteX7" fmla="*/ 0 w 1619357"/>
              <a:gd name="connsiteY7" fmla="*/ 165323 h 202569"/>
              <a:gd name="connsiteX8" fmla="*/ 0 w 1619357"/>
              <a:gd name="connsiteY8" fmla="*/ 33065 h 202569"/>
              <a:gd name="connsiteX0" fmla="*/ 0 w 1666760"/>
              <a:gd name="connsiteY0" fmla="*/ 37583 h 207087"/>
              <a:gd name="connsiteX1" fmla="*/ 33065 w 1666760"/>
              <a:gd name="connsiteY1" fmla="*/ 4518 h 207087"/>
              <a:gd name="connsiteX2" fmla="*/ 1586292 w 1666760"/>
              <a:gd name="connsiteY2" fmla="*/ 4518 h 207087"/>
              <a:gd name="connsiteX3" fmla="*/ 1666760 w 1666760"/>
              <a:gd name="connsiteY3" fmla="*/ 9727 h 207087"/>
              <a:gd name="connsiteX4" fmla="*/ 1497981 w 1666760"/>
              <a:gd name="connsiteY4" fmla="*/ 184897 h 207087"/>
              <a:gd name="connsiteX5" fmla="*/ 1454238 w 1666760"/>
              <a:gd name="connsiteY5" fmla="*/ 207087 h 207087"/>
              <a:gd name="connsiteX6" fmla="*/ 33065 w 1666760"/>
              <a:gd name="connsiteY6" fmla="*/ 202906 h 207087"/>
              <a:gd name="connsiteX7" fmla="*/ 0 w 1666760"/>
              <a:gd name="connsiteY7" fmla="*/ 169841 h 207087"/>
              <a:gd name="connsiteX8" fmla="*/ 0 w 1666760"/>
              <a:gd name="connsiteY8" fmla="*/ 37583 h 207087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497981 w 1662633"/>
              <a:gd name="connsiteY4" fmla="*/ 180679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2869"/>
              <a:gd name="connsiteX1" fmla="*/ 33065 w 1662633"/>
              <a:gd name="connsiteY1" fmla="*/ 300 h 202869"/>
              <a:gd name="connsiteX2" fmla="*/ 1586292 w 1662633"/>
              <a:gd name="connsiteY2" fmla="*/ 300 h 202869"/>
              <a:gd name="connsiteX3" fmla="*/ 1662633 w 1662633"/>
              <a:gd name="connsiteY3" fmla="*/ 14902 h 202869"/>
              <a:gd name="connsiteX4" fmla="*/ 1535918 w 1662633"/>
              <a:gd name="connsiteY4" fmla="*/ 156778 h 202869"/>
              <a:gd name="connsiteX5" fmla="*/ 1454238 w 1662633"/>
              <a:gd name="connsiteY5" fmla="*/ 202869 h 202869"/>
              <a:gd name="connsiteX6" fmla="*/ 33065 w 1662633"/>
              <a:gd name="connsiteY6" fmla="*/ 198688 h 202869"/>
              <a:gd name="connsiteX7" fmla="*/ 0 w 1662633"/>
              <a:gd name="connsiteY7" fmla="*/ 165623 h 202869"/>
              <a:gd name="connsiteX8" fmla="*/ 0 w 1662633"/>
              <a:gd name="connsiteY8" fmla="*/ 33365 h 202869"/>
              <a:gd name="connsiteX0" fmla="*/ 0 w 1662633"/>
              <a:gd name="connsiteY0" fmla="*/ 33365 h 205711"/>
              <a:gd name="connsiteX1" fmla="*/ 33065 w 1662633"/>
              <a:gd name="connsiteY1" fmla="*/ 300 h 205711"/>
              <a:gd name="connsiteX2" fmla="*/ 1586292 w 1662633"/>
              <a:gd name="connsiteY2" fmla="*/ 300 h 205711"/>
              <a:gd name="connsiteX3" fmla="*/ 1662633 w 1662633"/>
              <a:gd name="connsiteY3" fmla="*/ 14902 h 205711"/>
              <a:gd name="connsiteX4" fmla="*/ 1535918 w 1662633"/>
              <a:gd name="connsiteY4" fmla="*/ 156778 h 205711"/>
              <a:gd name="connsiteX5" fmla="*/ 1470377 w 1662633"/>
              <a:gd name="connsiteY5" fmla="*/ 205711 h 205711"/>
              <a:gd name="connsiteX6" fmla="*/ 33065 w 1662633"/>
              <a:gd name="connsiteY6" fmla="*/ 198688 h 205711"/>
              <a:gd name="connsiteX7" fmla="*/ 0 w 1662633"/>
              <a:gd name="connsiteY7" fmla="*/ 165623 h 205711"/>
              <a:gd name="connsiteX8" fmla="*/ 0 w 1662633"/>
              <a:gd name="connsiteY8" fmla="*/ 33365 h 205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2633" h="205711">
                <a:moveTo>
                  <a:pt x="0" y="33365"/>
                </a:moveTo>
                <a:cubicBezTo>
                  <a:pt x="0" y="15104"/>
                  <a:pt x="14804" y="300"/>
                  <a:pt x="33065" y="300"/>
                </a:cubicBezTo>
                <a:lnTo>
                  <a:pt x="1586292" y="300"/>
                </a:lnTo>
                <a:cubicBezTo>
                  <a:pt x="1604553" y="300"/>
                  <a:pt x="1662633" y="-3359"/>
                  <a:pt x="1662633" y="14902"/>
                </a:cubicBezTo>
                <a:cubicBezTo>
                  <a:pt x="1662633" y="58988"/>
                  <a:pt x="1566836" y="119710"/>
                  <a:pt x="1535918" y="156778"/>
                </a:cubicBezTo>
                <a:cubicBezTo>
                  <a:pt x="1510288" y="178846"/>
                  <a:pt x="1488638" y="205711"/>
                  <a:pt x="1470377" y="205711"/>
                </a:cubicBezTo>
                <a:lnTo>
                  <a:pt x="33065" y="198688"/>
                </a:lnTo>
                <a:cubicBezTo>
                  <a:pt x="14804" y="198688"/>
                  <a:pt x="0" y="183884"/>
                  <a:pt x="0" y="165623"/>
                </a:cubicBezTo>
                <a:lnTo>
                  <a:pt x="0" y="33365"/>
                </a:lnTo>
                <a:close/>
              </a:path>
            </a:pathLst>
          </a:custGeom>
          <a:solidFill>
            <a:srgbClr val="ED7D31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 rot="2770301">
            <a:off x="96837" y="1865313"/>
            <a:ext cx="80963" cy="58738"/>
          </a:xfrm>
          <a:prstGeom prst="roundRect">
            <a:avLst/>
          </a:prstGeom>
          <a:solidFill>
            <a:srgbClr val="ED7D31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 dirty="0">
              <a:solidFill>
                <a:prstClr val="white"/>
              </a:solidFill>
              <a:latin typeface="Palatino Linotype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-11113" y="2476500"/>
            <a:ext cx="9021763" cy="2717800"/>
          </a:xfrm>
          <a:prstGeom prst="rect">
            <a:avLst/>
          </a:prstGeom>
          <a:gradFill flip="none" rotWithShape="1">
            <a:gsLst>
              <a:gs pos="0">
                <a:srgbClr val="ED7D31">
                  <a:lumMod val="40000"/>
                  <a:lumOff val="60000"/>
                </a:srgbClr>
              </a:gs>
              <a:gs pos="23000">
                <a:srgbClr val="E7E6E6">
                  <a:lumMod val="90000"/>
                </a:srgb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200" b="1" kern="0" spc="-27" dirty="0">
              <a:ln w="3175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60375" y="809625"/>
            <a:ext cx="2687638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офицеру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5 244 –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6 792 руб. </a:t>
            </a:r>
            <a:endParaRPr lang="ru-RU" sz="1200" i="1" kern="0" dirty="0"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852738" y="803275"/>
            <a:ext cx="2820987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сержанту</a:t>
            </a:r>
            <a:r>
              <a:rPr lang="ru-RU" sz="1200" b="1" kern="0" dirty="0">
                <a:latin typeface="Arial"/>
                <a:cs typeface="Levenim MT" pitchFamily="2" charset="-79"/>
              </a:rPr>
              <a:t> 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3 353 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4 127 руб. 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5502275" y="793750"/>
            <a:ext cx="2659063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солдату 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2 580 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3 525 руб. </a:t>
            </a:r>
            <a:endParaRPr lang="ru-RU" sz="1050" i="1" kern="0" dirty="0"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11163" y="1033463"/>
            <a:ext cx="8628062" cy="341312"/>
          </a:xfrm>
          <a:prstGeom prst="rect">
            <a:avLst/>
          </a:prstGeom>
          <a:gradFill flip="none" rotWithShape="1">
            <a:gsLst>
              <a:gs pos="0">
                <a:srgbClr val="ED7D31">
                  <a:lumMod val="60000"/>
                  <a:lumOff val="40000"/>
                </a:srgbClr>
              </a:gs>
              <a:gs pos="11000">
                <a:sysClr val="window" lastClr="FFFFFF">
                  <a:lumMod val="85000"/>
                </a:sysClr>
              </a:gs>
              <a:gs pos="73000">
                <a:sysClr val="window" lastClr="FFFFFF">
                  <a:alpha val="63000"/>
                </a:sysClr>
              </a:gs>
            </a:gsLst>
            <a:lin ang="10800000" scaled="1"/>
            <a:tileRect/>
          </a:gradFill>
          <a:ln w="25400" cap="flat" cmpd="sng" algn="ctr">
            <a:solidFill>
              <a:srgbClr val="5AA2AE">
                <a:lumMod val="50000"/>
                <a:alpha val="2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kern="0" dirty="0">
                <a:ln w="3175">
                  <a:noFill/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ПЕРИОД ПРОВЕДЕНИЯ СПЕЦИАЛЬНЫХ СБОРОВ </a:t>
            </a:r>
          </a:p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i="1" kern="0" dirty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выплачивается денежное довольствие</a:t>
            </a:r>
          </a:p>
        </p:txBody>
      </p:sp>
      <p:pic>
        <p:nvPicPr>
          <p:cNvPr id="78" name="Picture 2" descr="C:\Users\1\Desktop\Наработки\син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ED7D3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8" y="1028270"/>
            <a:ext cx="752503" cy="3591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Овал 78"/>
          <p:cNvSpPr/>
          <p:nvPr/>
        </p:nvSpPr>
        <p:spPr>
          <a:xfrm>
            <a:off x="50800" y="1077913"/>
            <a:ext cx="268288" cy="252412"/>
          </a:xfrm>
          <a:prstGeom prst="ellipse">
            <a:avLst/>
          </a:prstGeom>
          <a:solidFill>
            <a:srgbClr val="ED7D31">
              <a:lumMod val="75000"/>
              <a:alpha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91341" tIns="45675" rIns="91341" bIns="45675" anchor="ctr"/>
          <a:lstStyle/>
          <a:p>
            <a:pPr algn="ctr" defTabSz="121785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>
              <a:solidFill>
                <a:prstClr val="white"/>
              </a:solidFill>
              <a:latin typeface="Palatino Linotype"/>
            </a:endParaRPr>
          </a:p>
        </p:txBody>
      </p:sp>
      <p:grpSp>
        <p:nvGrpSpPr>
          <p:cNvPr id="80" name="Группа 79"/>
          <p:cNvGrpSpPr/>
          <p:nvPr/>
        </p:nvGrpSpPr>
        <p:grpSpPr>
          <a:xfrm>
            <a:off x="94146" y="1104697"/>
            <a:ext cx="136086" cy="203222"/>
            <a:chOff x="599224" y="796608"/>
            <a:chExt cx="75928" cy="188449"/>
          </a:xfrm>
          <a:effectLst>
            <a:outerShdw blurRad="25400" dist="38100" dir="18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Скругленный прямоугольник 1"/>
            <p:cNvSpPr/>
            <p:nvPr/>
          </p:nvSpPr>
          <p:spPr>
            <a:xfrm rot="18868575">
              <a:off x="567375" y="877281"/>
              <a:ext cx="188449" cy="27104"/>
            </a:xfrm>
            <a:custGeom>
              <a:avLst/>
              <a:gdLst>
                <a:gd name="connsiteX0" fmla="*/ 0 w 1619357"/>
                <a:gd name="connsiteY0" fmla="*/ 33065 h 198388"/>
                <a:gd name="connsiteX1" fmla="*/ 33065 w 1619357"/>
                <a:gd name="connsiteY1" fmla="*/ 0 h 198388"/>
                <a:gd name="connsiteX2" fmla="*/ 1586292 w 1619357"/>
                <a:gd name="connsiteY2" fmla="*/ 0 h 198388"/>
                <a:gd name="connsiteX3" fmla="*/ 1619357 w 1619357"/>
                <a:gd name="connsiteY3" fmla="*/ 33065 h 198388"/>
                <a:gd name="connsiteX4" fmla="*/ 1619357 w 1619357"/>
                <a:gd name="connsiteY4" fmla="*/ 165323 h 198388"/>
                <a:gd name="connsiteX5" fmla="*/ 1586292 w 1619357"/>
                <a:gd name="connsiteY5" fmla="*/ 198388 h 198388"/>
                <a:gd name="connsiteX6" fmla="*/ 33065 w 1619357"/>
                <a:gd name="connsiteY6" fmla="*/ 198388 h 198388"/>
                <a:gd name="connsiteX7" fmla="*/ 0 w 1619357"/>
                <a:gd name="connsiteY7" fmla="*/ 165323 h 198388"/>
                <a:gd name="connsiteX8" fmla="*/ 0 w 1619357"/>
                <a:gd name="connsiteY8" fmla="*/ 33065 h 198388"/>
                <a:gd name="connsiteX0" fmla="*/ 0 w 1619357"/>
                <a:gd name="connsiteY0" fmla="*/ 33065 h 198388"/>
                <a:gd name="connsiteX1" fmla="*/ 33065 w 1619357"/>
                <a:gd name="connsiteY1" fmla="*/ 0 h 198388"/>
                <a:gd name="connsiteX2" fmla="*/ 1586292 w 1619357"/>
                <a:gd name="connsiteY2" fmla="*/ 0 h 198388"/>
                <a:gd name="connsiteX3" fmla="*/ 1619357 w 1619357"/>
                <a:gd name="connsiteY3" fmla="*/ 33065 h 198388"/>
                <a:gd name="connsiteX4" fmla="*/ 1503393 w 1619357"/>
                <a:gd name="connsiteY4" fmla="*/ 177735 h 198388"/>
                <a:gd name="connsiteX5" fmla="*/ 1586292 w 1619357"/>
                <a:gd name="connsiteY5" fmla="*/ 198388 h 198388"/>
                <a:gd name="connsiteX6" fmla="*/ 33065 w 1619357"/>
                <a:gd name="connsiteY6" fmla="*/ 198388 h 198388"/>
                <a:gd name="connsiteX7" fmla="*/ 0 w 1619357"/>
                <a:gd name="connsiteY7" fmla="*/ 165323 h 198388"/>
                <a:gd name="connsiteX8" fmla="*/ 0 w 1619357"/>
                <a:gd name="connsiteY8" fmla="*/ 33065 h 198388"/>
                <a:gd name="connsiteX0" fmla="*/ 0 w 1619357"/>
                <a:gd name="connsiteY0" fmla="*/ 33065 h 202569"/>
                <a:gd name="connsiteX1" fmla="*/ 33065 w 1619357"/>
                <a:gd name="connsiteY1" fmla="*/ 0 h 202569"/>
                <a:gd name="connsiteX2" fmla="*/ 1586292 w 1619357"/>
                <a:gd name="connsiteY2" fmla="*/ 0 h 202569"/>
                <a:gd name="connsiteX3" fmla="*/ 1619357 w 1619357"/>
                <a:gd name="connsiteY3" fmla="*/ 33065 h 202569"/>
                <a:gd name="connsiteX4" fmla="*/ 1503393 w 1619357"/>
                <a:gd name="connsiteY4" fmla="*/ 177735 h 202569"/>
                <a:gd name="connsiteX5" fmla="*/ 1454238 w 1619357"/>
                <a:gd name="connsiteY5" fmla="*/ 202569 h 202569"/>
                <a:gd name="connsiteX6" fmla="*/ 33065 w 1619357"/>
                <a:gd name="connsiteY6" fmla="*/ 198388 h 202569"/>
                <a:gd name="connsiteX7" fmla="*/ 0 w 1619357"/>
                <a:gd name="connsiteY7" fmla="*/ 165323 h 202569"/>
                <a:gd name="connsiteX8" fmla="*/ 0 w 1619357"/>
                <a:gd name="connsiteY8" fmla="*/ 33065 h 202569"/>
                <a:gd name="connsiteX0" fmla="*/ 0 w 1619357"/>
                <a:gd name="connsiteY0" fmla="*/ 33065 h 202569"/>
                <a:gd name="connsiteX1" fmla="*/ 33065 w 1619357"/>
                <a:gd name="connsiteY1" fmla="*/ 0 h 202569"/>
                <a:gd name="connsiteX2" fmla="*/ 1586292 w 1619357"/>
                <a:gd name="connsiteY2" fmla="*/ 0 h 202569"/>
                <a:gd name="connsiteX3" fmla="*/ 1619357 w 1619357"/>
                <a:gd name="connsiteY3" fmla="*/ 33065 h 202569"/>
                <a:gd name="connsiteX4" fmla="*/ 1497981 w 1619357"/>
                <a:gd name="connsiteY4" fmla="*/ 180379 h 202569"/>
                <a:gd name="connsiteX5" fmla="*/ 1454238 w 1619357"/>
                <a:gd name="connsiteY5" fmla="*/ 202569 h 202569"/>
                <a:gd name="connsiteX6" fmla="*/ 33065 w 1619357"/>
                <a:gd name="connsiteY6" fmla="*/ 198388 h 202569"/>
                <a:gd name="connsiteX7" fmla="*/ 0 w 1619357"/>
                <a:gd name="connsiteY7" fmla="*/ 165323 h 202569"/>
                <a:gd name="connsiteX8" fmla="*/ 0 w 1619357"/>
                <a:gd name="connsiteY8" fmla="*/ 33065 h 202569"/>
                <a:gd name="connsiteX0" fmla="*/ 0 w 1666760"/>
                <a:gd name="connsiteY0" fmla="*/ 37583 h 207087"/>
                <a:gd name="connsiteX1" fmla="*/ 33065 w 1666760"/>
                <a:gd name="connsiteY1" fmla="*/ 4518 h 207087"/>
                <a:gd name="connsiteX2" fmla="*/ 1586292 w 1666760"/>
                <a:gd name="connsiteY2" fmla="*/ 4518 h 207087"/>
                <a:gd name="connsiteX3" fmla="*/ 1666760 w 1666760"/>
                <a:gd name="connsiteY3" fmla="*/ 9727 h 207087"/>
                <a:gd name="connsiteX4" fmla="*/ 1497981 w 1666760"/>
                <a:gd name="connsiteY4" fmla="*/ 184897 h 207087"/>
                <a:gd name="connsiteX5" fmla="*/ 1454238 w 1666760"/>
                <a:gd name="connsiteY5" fmla="*/ 207087 h 207087"/>
                <a:gd name="connsiteX6" fmla="*/ 33065 w 1666760"/>
                <a:gd name="connsiteY6" fmla="*/ 202906 h 207087"/>
                <a:gd name="connsiteX7" fmla="*/ 0 w 1666760"/>
                <a:gd name="connsiteY7" fmla="*/ 169841 h 207087"/>
                <a:gd name="connsiteX8" fmla="*/ 0 w 1666760"/>
                <a:gd name="connsiteY8" fmla="*/ 37583 h 207087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497981 w 1662633"/>
                <a:gd name="connsiteY4" fmla="*/ 180679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2869"/>
                <a:gd name="connsiteX1" fmla="*/ 33065 w 1662633"/>
                <a:gd name="connsiteY1" fmla="*/ 300 h 202869"/>
                <a:gd name="connsiteX2" fmla="*/ 1586292 w 1662633"/>
                <a:gd name="connsiteY2" fmla="*/ 300 h 202869"/>
                <a:gd name="connsiteX3" fmla="*/ 1662633 w 1662633"/>
                <a:gd name="connsiteY3" fmla="*/ 14902 h 202869"/>
                <a:gd name="connsiteX4" fmla="*/ 1535918 w 1662633"/>
                <a:gd name="connsiteY4" fmla="*/ 156778 h 202869"/>
                <a:gd name="connsiteX5" fmla="*/ 1454238 w 1662633"/>
                <a:gd name="connsiteY5" fmla="*/ 202869 h 202869"/>
                <a:gd name="connsiteX6" fmla="*/ 33065 w 1662633"/>
                <a:gd name="connsiteY6" fmla="*/ 198688 h 202869"/>
                <a:gd name="connsiteX7" fmla="*/ 0 w 1662633"/>
                <a:gd name="connsiteY7" fmla="*/ 165623 h 202869"/>
                <a:gd name="connsiteX8" fmla="*/ 0 w 1662633"/>
                <a:gd name="connsiteY8" fmla="*/ 33365 h 202869"/>
                <a:gd name="connsiteX0" fmla="*/ 0 w 1662633"/>
                <a:gd name="connsiteY0" fmla="*/ 33365 h 205711"/>
                <a:gd name="connsiteX1" fmla="*/ 33065 w 1662633"/>
                <a:gd name="connsiteY1" fmla="*/ 300 h 205711"/>
                <a:gd name="connsiteX2" fmla="*/ 1586292 w 1662633"/>
                <a:gd name="connsiteY2" fmla="*/ 300 h 205711"/>
                <a:gd name="connsiteX3" fmla="*/ 1662633 w 1662633"/>
                <a:gd name="connsiteY3" fmla="*/ 14902 h 205711"/>
                <a:gd name="connsiteX4" fmla="*/ 1535918 w 1662633"/>
                <a:gd name="connsiteY4" fmla="*/ 156778 h 205711"/>
                <a:gd name="connsiteX5" fmla="*/ 1470377 w 1662633"/>
                <a:gd name="connsiteY5" fmla="*/ 205711 h 205711"/>
                <a:gd name="connsiteX6" fmla="*/ 33065 w 1662633"/>
                <a:gd name="connsiteY6" fmla="*/ 198688 h 205711"/>
                <a:gd name="connsiteX7" fmla="*/ 0 w 1662633"/>
                <a:gd name="connsiteY7" fmla="*/ 165623 h 205711"/>
                <a:gd name="connsiteX8" fmla="*/ 0 w 1662633"/>
                <a:gd name="connsiteY8" fmla="*/ 33365 h 205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2633" h="205711">
                  <a:moveTo>
                    <a:pt x="0" y="33365"/>
                  </a:moveTo>
                  <a:cubicBezTo>
                    <a:pt x="0" y="15104"/>
                    <a:pt x="14804" y="300"/>
                    <a:pt x="33065" y="300"/>
                  </a:cubicBezTo>
                  <a:lnTo>
                    <a:pt x="1586292" y="300"/>
                  </a:lnTo>
                  <a:cubicBezTo>
                    <a:pt x="1604553" y="300"/>
                    <a:pt x="1662633" y="-3359"/>
                    <a:pt x="1662633" y="14902"/>
                  </a:cubicBezTo>
                  <a:cubicBezTo>
                    <a:pt x="1662633" y="58988"/>
                    <a:pt x="1566836" y="119710"/>
                    <a:pt x="1535918" y="156778"/>
                  </a:cubicBezTo>
                  <a:cubicBezTo>
                    <a:pt x="1510288" y="178846"/>
                    <a:pt x="1488638" y="205711"/>
                    <a:pt x="1470377" y="205711"/>
                  </a:cubicBezTo>
                  <a:lnTo>
                    <a:pt x="33065" y="198688"/>
                  </a:lnTo>
                  <a:cubicBezTo>
                    <a:pt x="14804" y="198688"/>
                    <a:pt x="0" y="183884"/>
                    <a:pt x="0" y="165623"/>
                  </a:cubicBezTo>
                  <a:lnTo>
                    <a:pt x="0" y="33365"/>
                  </a:lnTo>
                  <a:close/>
                </a:path>
              </a:pathLst>
            </a:custGeom>
            <a:solidFill>
              <a:srgbClr val="ED7D31">
                <a:lumMod val="60000"/>
                <a:lumOff val="40000"/>
              </a:srgbClr>
            </a:solidFill>
            <a:ln w="19050" cap="flat" cmpd="sng" algn="ctr">
              <a:noFill/>
              <a:prstDash val="solid"/>
            </a:ln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12178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 kern="0">
                <a:solidFill>
                  <a:prstClr val="white"/>
                </a:solidFill>
                <a:latin typeface="Palatino Linotype"/>
              </a:endParaRPr>
            </a:p>
          </p:txBody>
        </p:sp>
        <p:sp>
          <p:nvSpPr>
            <p:cNvPr id="82" name="Скругленный прямоугольник 81"/>
            <p:cNvSpPr/>
            <p:nvPr/>
          </p:nvSpPr>
          <p:spPr>
            <a:xfrm rot="2770301">
              <a:off x="577987" y="905107"/>
              <a:ext cx="75692" cy="33218"/>
            </a:xfrm>
            <a:prstGeom prst="roundRect">
              <a:avLst/>
            </a:prstGeom>
            <a:solidFill>
              <a:srgbClr val="ED7D31">
                <a:lumMod val="60000"/>
                <a:lumOff val="4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78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 kern="0" dirty="0">
                <a:solidFill>
                  <a:prstClr val="white"/>
                </a:solidFill>
                <a:latin typeface="Palatino Linotype"/>
              </a:endParaRPr>
            </a:p>
          </p:txBody>
        </p:sp>
      </p:grpSp>
      <p:sp>
        <p:nvSpPr>
          <p:cNvPr id="83" name="Прямоугольник 82"/>
          <p:cNvSpPr/>
          <p:nvPr/>
        </p:nvSpPr>
        <p:spPr>
          <a:xfrm>
            <a:off x="546100" y="1428750"/>
            <a:ext cx="2687638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офицеру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43 701 –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56 599 руб. </a:t>
            </a:r>
            <a:endParaRPr lang="ru-RU" sz="1200" i="1" kern="0" dirty="0"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2940050" y="1420813"/>
            <a:ext cx="2819400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сержанту</a:t>
            </a:r>
            <a:r>
              <a:rPr lang="ru-RU" sz="1200" b="1" kern="0" dirty="0">
                <a:latin typeface="Arial"/>
                <a:cs typeface="Levenim MT" pitchFamily="2" charset="-79"/>
              </a:rPr>
              <a:t> 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27 944 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34 391 руб. </a:t>
            </a:r>
          </a:p>
        </p:txBody>
      </p:sp>
      <p:sp>
        <p:nvSpPr>
          <p:cNvPr id="85" name="Прямоугольник 84"/>
          <p:cNvSpPr/>
          <p:nvPr/>
        </p:nvSpPr>
        <p:spPr>
          <a:xfrm>
            <a:off x="5589588" y="1412875"/>
            <a:ext cx="2659062" cy="239975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kern="0" dirty="0">
                <a:latin typeface="Arial Narrow" pitchFamily="34" charset="0"/>
                <a:cs typeface="Levenim MT" pitchFamily="2" charset="-79"/>
              </a:rPr>
              <a:t>солдату </a:t>
            </a:r>
            <a:r>
              <a:rPr lang="ru-RU" sz="1200" i="1" kern="0" dirty="0">
                <a:latin typeface="Arial Narrow" pitchFamily="34" charset="0"/>
                <a:cs typeface="Levenim MT" pitchFamily="2" charset="-79"/>
              </a:rPr>
              <a:t>– </a:t>
            </a:r>
            <a:r>
              <a:rPr lang="ru-RU" sz="1200" b="1" kern="0" dirty="0">
                <a:latin typeface="Arial Narrow" pitchFamily="34" charset="0"/>
                <a:cs typeface="Levenim MT" pitchFamily="2" charset="-79"/>
              </a:rPr>
              <a:t>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21 496 </a:t>
            </a:r>
            <a:r>
              <a:rPr lang="en-US" sz="12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200" i="1" dirty="0">
                <a:latin typeface="Arial Narrow" pitchFamily="34" charset="0"/>
                <a:ea typeface="Calibri"/>
                <a:cs typeface="Times New Roman" pitchFamily="18" charset="0"/>
              </a:rPr>
              <a:t>29 376 руб. </a:t>
            </a:r>
            <a:endParaRPr lang="ru-RU" sz="1050" i="1" kern="0" dirty="0"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509588" y="2047875"/>
            <a:ext cx="3322637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Контракт</a:t>
            </a:r>
            <a:r>
              <a:rPr lang="ru-RU" sz="1100" b="1" i="1" kern="0" dirty="0">
                <a:solidFill>
                  <a:srgbClr val="ED7D31">
                    <a:lumMod val="50000"/>
                  </a:srgbClr>
                </a:solidFill>
                <a:latin typeface="Arial Narrow" pitchFamily="34" charset="0"/>
                <a:cs typeface="Levenim MT" pitchFamily="2" charset="-79"/>
              </a:rPr>
              <a:t> </a:t>
            </a: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на 3 года: офицеру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5 244 – 6 792 руб. </a:t>
            </a:r>
            <a:endParaRPr lang="ru-RU" sz="1100" i="1" kern="0" dirty="0"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3487738" y="2041525"/>
            <a:ext cx="2820987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сержанту</a:t>
            </a:r>
            <a:r>
              <a:rPr lang="ru-RU" sz="1100" b="1" kern="0" dirty="0">
                <a:latin typeface="Arial"/>
                <a:cs typeface="Levenim MT" pitchFamily="2" charset="-79"/>
              </a:rPr>
              <a:t> 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3 353 – 4 127 руб. 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5886450" y="2046288"/>
            <a:ext cx="2659063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солдату 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– </a:t>
            </a:r>
            <a:r>
              <a:rPr lang="ru-RU" sz="1100" b="1" kern="0" dirty="0">
                <a:latin typeface="Arial Narrow" pitchFamily="34" charset="0"/>
                <a:cs typeface="Levenim MT" pitchFamily="2" charset="-79"/>
              </a:rPr>
              <a:t>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2 580 – 3 525 руб</a:t>
            </a:r>
            <a:r>
              <a:rPr lang="ru-RU" sz="1100" i="1" dirty="0">
                <a:solidFill>
                  <a:srgbClr val="ED7D31">
                    <a:lumMod val="50000"/>
                  </a:srgbClr>
                </a:solidFill>
                <a:latin typeface="Arial Narrow" pitchFamily="34" charset="0"/>
                <a:ea typeface="Calibri"/>
                <a:cs typeface="Times New Roman" pitchFamily="18" charset="0"/>
              </a:rPr>
              <a:t>. </a:t>
            </a:r>
            <a:endParaRPr lang="ru-RU" sz="1100" i="1" kern="0" dirty="0">
              <a:solidFill>
                <a:srgbClr val="ED7D31">
                  <a:lumMod val="50000"/>
                </a:srgbClr>
              </a:solidFill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509588" y="2196465"/>
            <a:ext cx="3322637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Контракт на 5 лет: офицеру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7 866 –</a:t>
            </a:r>
            <a:r>
              <a:rPr lang="en-US" sz="1100" i="1" dirty="0">
                <a:latin typeface="Arial Narrow" pitchFamily="34" charset="0"/>
                <a:ea typeface="Calibri"/>
                <a:cs typeface="Times New Roman" pitchFamily="18" charset="0"/>
              </a:rPr>
              <a:t>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10 188 руб</a:t>
            </a:r>
            <a:r>
              <a:rPr lang="ru-RU" sz="1100" i="1" dirty="0">
                <a:solidFill>
                  <a:srgbClr val="ED7D31">
                    <a:lumMod val="50000"/>
                  </a:srgbClr>
                </a:solidFill>
                <a:latin typeface="Arial Narrow" pitchFamily="34" charset="0"/>
                <a:ea typeface="Calibri"/>
                <a:cs typeface="Times New Roman" pitchFamily="18" charset="0"/>
              </a:rPr>
              <a:t>. </a:t>
            </a:r>
            <a:endParaRPr lang="ru-RU" sz="1100" i="1" kern="0" dirty="0">
              <a:solidFill>
                <a:srgbClr val="ED7D31">
                  <a:lumMod val="50000"/>
                </a:srgbClr>
              </a:solidFill>
              <a:latin typeface="Arial Narrow" pitchFamily="34" charset="0"/>
              <a:cs typeface="Levenim MT" pitchFamily="2" charset="-79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487738" y="2190115"/>
            <a:ext cx="2820987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сержанту</a:t>
            </a:r>
            <a:r>
              <a:rPr lang="ru-RU" sz="1100" b="1" kern="0" dirty="0">
                <a:latin typeface="Arial"/>
                <a:cs typeface="Levenim MT" pitchFamily="2" charset="-79"/>
              </a:rPr>
              <a:t> 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 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5 030 </a:t>
            </a:r>
            <a:r>
              <a:rPr lang="en-US" sz="11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6 190 руб. 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5886450" y="2196465"/>
            <a:ext cx="2659063" cy="227664"/>
          </a:xfrm>
          <a:prstGeom prst="rect">
            <a:avLst/>
          </a:prstGeom>
        </p:spPr>
        <p:txBody>
          <a:bodyPr lIns="91341" tIns="45675" rIns="91341" bIns="45675">
            <a:spAutoFit/>
          </a:bodyPr>
          <a:lstStyle/>
          <a:p>
            <a:pPr algn="ctr" defTabSz="1073024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i="1" kern="0" dirty="0">
                <a:latin typeface="Arial Narrow" pitchFamily="34" charset="0"/>
                <a:cs typeface="Levenim MT" pitchFamily="2" charset="-79"/>
              </a:rPr>
              <a:t>солдату </a:t>
            </a:r>
            <a:r>
              <a:rPr lang="ru-RU" sz="1100" i="1" kern="0" dirty="0">
                <a:latin typeface="Arial Narrow" pitchFamily="34" charset="0"/>
                <a:cs typeface="Levenim MT" pitchFamily="2" charset="-79"/>
              </a:rPr>
              <a:t>– </a:t>
            </a:r>
            <a:r>
              <a:rPr lang="ru-RU" sz="1100" b="1" kern="0" dirty="0">
                <a:latin typeface="Arial Narrow" pitchFamily="34" charset="0"/>
                <a:cs typeface="Levenim MT" pitchFamily="2" charset="-79"/>
              </a:rPr>
              <a:t>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3 869 </a:t>
            </a:r>
            <a:r>
              <a:rPr lang="en-US" sz="1100" i="1" dirty="0">
                <a:latin typeface="Arial Narrow" pitchFamily="34" charset="0"/>
                <a:ea typeface="Calibri"/>
                <a:cs typeface="Times New Roman" pitchFamily="18" charset="0"/>
              </a:rPr>
              <a:t>– </a:t>
            </a:r>
            <a:r>
              <a:rPr lang="ru-RU" sz="1100" i="1" dirty="0">
                <a:latin typeface="Arial Narrow" pitchFamily="34" charset="0"/>
                <a:ea typeface="Calibri"/>
                <a:cs typeface="Times New Roman" pitchFamily="18" charset="0"/>
              </a:rPr>
              <a:t>5 288 руб. </a:t>
            </a:r>
            <a:endParaRPr lang="ru-RU" sz="1100" i="1" kern="0" dirty="0">
              <a:latin typeface="Arial Narrow" pitchFamily="34" charset="0"/>
              <a:cs typeface="Levenim MT" pitchFamily="2" charset="-79"/>
            </a:endParaRPr>
          </a:p>
        </p:txBody>
      </p:sp>
      <p:grpSp>
        <p:nvGrpSpPr>
          <p:cNvPr id="53283" name="Группа 1"/>
          <p:cNvGrpSpPr>
            <a:grpSpLocks/>
          </p:cNvGrpSpPr>
          <p:nvPr/>
        </p:nvGrpSpPr>
        <p:grpSpPr bwMode="auto">
          <a:xfrm>
            <a:off x="117475" y="2374900"/>
            <a:ext cx="8893175" cy="2760663"/>
            <a:chOff x="50800" y="2334213"/>
            <a:chExt cx="6878729" cy="2761662"/>
          </a:xfrm>
        </p:grpSpPr>
        <p:cxnSp>
          <p:nvCxnSpPr>
            <p:cNvPr id="53286" name="Прямая соединительная линия 55"/>
            <p:cNvCxnSpPr>
              <a:cxnSpLocks noChangeShapeType="1"/>
            </p:cNvCxnSpPr>
            <p:nvPr/>
          </p:nvCxnSpPr>
          <p:spPr bwMode="auto">
            <a:xfrm>
              <a:off x="120650" y="2670175"/>
              <a:ext cx="11113" cy="2409825"/>
            </a:xfrm>
            <a:prstGeom prst="line">
              <a:avLst/>
            </a:prstGeom>
            <a:noFill/>
            <a:ln w="12700" algn="ctr">
              <a:solidFill>
                <a:srgbClr val="843C0C"/>
              </a:solidFill>
              <a:miter lim="800000"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287" name="Прямая соединительная линия 56"/>
            <p:cNvCxnSpPr>
              <a:cxnSpLocks noChangeShapeType="1"/>
            </p:cNvCxnSpPr>
            <p:nvPr/>
          </p:nvCxnSpPr>
          <p:spPr bwMode="auto">
            <a:xfrm>
              <a:off x="176213" y="4421188"/>
              <a:ext cx="1839912" cy="0"/>
            </a:xfrm>
            <a:prstGeom prst="line">
              <a:avLst/>
            </a:prstGeom>
            <a:noFill/>
            <a:ln w="12700" algn="ctr">
              <a:solidFill>
                <a:srgbClr val="C55A1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" name="Прямоугольник 57"/>
            <p:cNvSpPr/>
            <p:nvPr/>
          </p:nvSpPr>
          <p:spPr>
            <a:xfrm>
              <a:off x="82726" y="4074743"/>
              <a:ext cx="1684687" cy="292206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Ежемесячный оклад </a:t>
              </a:r>
              <a:endParaRPr lang="en-US" sz="1100" b="1" kern="0" dirty="0">
                <a:solidFill>
                  <a:srgbClr val="ED7D31">
                    <a:lumMod val="50000"/>
                  </a:srgbClr>
                </a:solidFill>
                <a:latin typeface="Arial Narrow" pitchFamily="34" charset="0"/>
                <a:cs typeface="Levenim MT" pitchFamily="2" charset="-79"/>
              </a:endParaRP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за пребывание в резерве </a:t>
              </a:r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74131" y="3676136"/>
              <a:ext cx="2123049" cy="236623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Выплаты за участие в специальных сборах </a:t>
              </a:r>
            </a:p>
          </p:txBody>
        </p:sp>
        <p:cxnSp>
          <p:nvCxnSpPr>
            <p:cNvPr id="53290" name="Прямая соединительная линия 59"/>
            <p:cNvCxnSpPr>
              <a:cxnSpLocks noChangeShapeType="1"/>
            </p:cNvCxnSpPr>
            <p:nvPr/>
          </p:nvCxnSpPr>
          <p:spPr bwMode="auto">
            <a:xfrm>
              <a:off x="179388" y="4075113"/>
              <a:ext cx="2271712" cy="0"/>
            </a:xfrm>
            <a:prstGeom prst="line">
              <a:avLst/>
            </a:prstGeom>
            <a:noFill/>
            <a:ln w="12700" algn="ctr">
              <a:solidFill>
                <a:srgbClr val="C55A1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291" name="Прямая соединительная линия 60"/>
            <p:cNvCxnSpPr>
              <a:cxnSpLocks noChangeShapeType="1"/>
            </p:cNvCxnSpPr>
            <p:nvPr/>
          </p:nvCxnSpPr>
          <p:spPr bwMode="auto">
            <a:xfrm>
              <a:off x="169863" y="3663950"/>
              <a:ext cx="2536825" cy="12700"/>
            </a:xfrm>
            <a:prstGeom prst="line">
              <a:avLst/>
            </a:prstGeom>
            <a:noFill/>
            <a:ln w="12700" algn="ctr">
              <a:solidFill>
                <a:srgbClr val="C55A1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" name="Прямоугольник 61"/>
            <p:cNvSpPr/>
            <p:nvPr/>
          </p:nvSpPr>
          <p:spPr>
            <a:xfrm>
              <a:off x="65535" y="3123487"/>
              <a:ext cx="2523347" cy="292206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Оплата проезда от военного комиссариата </a:t>
              </a: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к месту военных сборов и обратно</a:t>
              </a:r>
            </a:p>
          </p:txBody>
        </p:sp>
        <p:sp>
          <p:nvSpPr>
            <p:cNvPr id="63" name="Полилиния 62"/>
            <p:cNvSpPr/>
            <p:nvPr/>
          </p:nvSpPr>
          <p:spPr>
            <a:xfrm rot="21433008">
              <a:off x="119563" y="2805872"/>
              <a:ext cx="3463923" cy="2156605"/>
            </a:xfrm>
            <a:custGeom>
              <a:avLst/>
              <a:gdLst>
                <a:gd name="connsiteX0" fmla="*/ 7786762 w 8221921"/>
                <a:gd name="connsiteY0" fmla="*/ 0 h 1740636"/>
                <a:gd name="connsiteX1" fmla="*/ 8101744 w 8221921"/>
                <a:gd name="connsiteY1" fmla="*/ 435159 h 1740636"/>
                <a:gd name="connsiteX2" fmla="*/ 7884164 w 8221921"/>
                <a:gd name="connsiteY2" fmla="*/ 435159 h 1740636"/>
                <a:gd name="connsiteX3" fmla="*/ 5501421 w 8221921"/>
                <a:gd name="connsiteY3" fmla="*/ 1637781 h 1740636"/>
                <a:gd name="connsiteX4" fmla="*/ 4002170 w 8221921"/>
                <a:gd name="connsiteY4" fmla="*/ 1737755 h 1740636"/>
                <a:gd name="connsiteX5" fmla="*/ 7449005 w 8221921"/>
                <a:gd name="connsiteY5" fmla="*/ 435159 h 1740636"/>
                <a:gd name="connsiteX6" fmla="*/ 7231426 w 8221921"/>
                <a:gd name="connsiteY6" fmla="*/ 435159 h 1740636"/>
                <a:gd name="connsiteX7" fmla="*/ 7786762 w 8221921"/>
                <a:gd name="connsiteY7" fmla="*/ 0 h 1740636"/>
                <a:gd name="connsiteX0" fmla="*/ 3784591 w 8221921"/>
                <a:gd name="connsiteY0" fmla="*/ 1740636 h 1740636"/>
                <a:gd name="connsiteX1" fmla="*/ 2203195 w 8221921"/>
                <a:gd name="connsiteY1" fmla="*/ 1581394 h 1740636"/>
                <a:gd name="connsiteX2" fmla="*/ 1 w 8221921"/>
                <a:gd name="connsiteY2" fmla="*/ -5 h 1740636"/>
                <a:gd name="connsiteX3" fmla="*/ 435159 w 8221921"/>
                <a:gd name="connsiteY3" fmla="*/ 0 h 1740636"/>
                <a:gd name="connsiteX4" fmla="*/ 4219748 w 8221921"/>
                <a:gd name="connsiteY4" fmla="*/ 1740640 h 1740636"/>
                <a:gd name="connsiteX5" fmla="*/ 3784591 w 8221921"/>
                <a:gd name="connsiteY5" fmla="*/ 1740636 h 1740636"/>
                <a:gd name="connsiteX0" fmla="*/ 4002169 w 8221921"/>
                <a:gd name="connsiteY0" fmla="*/ 1737757 h 1740636"/>
                <a:gd name="connsiteX1" fmla="*/ 7449004 w 8221921"/>
                <a:gd name="connsiteY1" fmla="*/ 435161 h 1740636"/>
                <a:gd name="connsiteX2" fmla="*/ 7231426 w 8221921"/>
                <a:gd name="connsiteY2" fmla="*/ 435159 h 1740636"/>
                <a:gd name="connsiteX3" fmla="*/ 7786762 w 8221921"/>
                <a:gd name="connsiteY3" fmla="*/ 0 h 1740636"/>
                <a:gd name="connsiteX4" fmla="*/ 8101744 w 8221921"/>
                <a:gd name="connsiteY4" fmla="*/ 435159 h 1740636"/>
                <a:gd name="connsiteX5" fmla="*/ 7884164 w 8221921"/>
                <a:gd name="connsiteY5" fmla="*/ 435159 h 1740636"/>
                <a:gd name="connsiteX6" fmla="*/ 4219750 w 8221921"/>
                <a:gd name="connsiteY6" fmla="*/ 1740634 h 1740636"/>
                <a:gd name="connsiteX7" fmla="*/ 3784591 w 8221921"/>
                <a:gd name="connsiteY7" fmla="*/ 1740636 h 1740636"/>
                <a:gd name="connsiteX8" fmla="*/ 2203195 w 8221921"/>
                <a:gd name="connsiteY8" fmla="*/ 1581394 h 1740636"/>
                <a:gd name="connsiteX9" fmla="*/ 1 w 8221921"/>
                <a:gd name="connsiteY9" fmla="*/ -5 h 1740636"/>
                <a:gd name="connsiteX10" fmla="*/ 435159 w 8221921"/>
                <a:gd name="connsiteY10" fmla="*/ 0 h 1740636"/>
                <a:gd name="connsiteX11" fmla="*/ 4219748 w 8221921"/>
                <a:gd name="connsiteY11" fmla="*/ 1740640 h 1740636"/>
                <a:gd name="connsiteX0" fmla="*/ 7786765 w 8101747"/>
                <a:gd name="connsiteY0" fmla="*/ 5 h 1751249"/>
                <a:gd name="connsiteX1" fmla="*/ 8101747 w 8101747"/>
                <a:gd name="connsiteY1" fmla="*/ 435164 h 1751249"/>
                <a:gd name="connsiteX2" fmla="*/ 7884167 w 8101747"/>
                <a:gd name="connsiteY2" fmla="*/ 435164 h 1751249"/>
                <a:gd name="connsiteX3" fmla="*/ 5501424 w 8101747"/>
                <a:gd name="connsiteY3" fmla="*/ 1637786 h 1751249"/>
                <a:gd name="connsiteX4" fmla="*/ 4002173 w 8101747"/>
                <a:gd name="connsiteY4" fmla="*/ 1737760 h 1751249"/>
                <a:gd name="connsiteX5" fmla="*/ 7449008 w 8101747"/>
                <a:gd name="connsiteY5" fmla="*/ 435164 h 1751249"/>
                <a:gd name="connsiteX6" fmla="*/ 7231429 w 8101747"/>
                <a:gd name="connsiteY6" fmla="*/ 435164 h 1751249"/>
                <a:gd name="connsiteX7" fmla="*/ 7786765 w 8101747"/>
                <a:gd name="connsiteY7" fmla="*/ 5 h 1751249"/>
                <a:gd name="connsiteX0" fmla="*/ 3784594 w 8101747"/>
                <a:gd name="connsiteY0" fmla="*/ 1740641 h 1751249"/>
                <a:gd name="connsiteX1" fmla="*/ 2203198 w 8101747"/>
                <a:gd name="connsiteY1" fmla="*/ 1581399 h 1751249"/>
                <a:gd name="connsiteX2" fmla="*/ 4 w 8101747"/>
                <a:gd name="connsiteY2" fmla="*/ 0 h 1751249"/>
                <a:gd name="connsiteX3" fmla="*/ 435162 w 8101747"/>
                <a:gd name="connsiteY3" fmla="*/ 5 h 1751249"/>
                <a:gd name="connsiteX4" fmla="*/ 4219751 w 8101747"/>
                <a:gd name="connsiteY4" fmla="*/ 1740645 h 1751249"/>
                <a:gd name="connsiteX5" fmla="*/ 3784594 w 8101747"/>
                <a:gd name="connsiteY5" fmla="*/ 1740641 h 1751249"/>
                <a:gd name="connsiteX0" fmla="*/ 4002172 w 8101747"/>
                <a:gd name="connsiteY0" fmla="*/ 1737762 h 1751249"/>
                <a:gd name="connsiteX1" fmla="*/ 7449007 w 8101747"/>
                <a:gd name="connsiteY1" fmla="*/ 435166 h 1751249"/>
                <a:gd name="connsiteX2" fmla="*/ 7231429 w 8101747"/>
                <a:gd name="connsiteY2" fmla="*/ 435164 h 1751249"/>
                <a:gd name="connsiteX3" fmla="*/ 7786765 w 8101747"/>
                <a:gd name="connsiteY3" fmla="*/ 5 h 1751249"/>
                <a:gd name="connsiteX4" fmla="*/ 8101747 w 8101747"/>
                <a:gd name="connsiteY4" fmla="*/ 435164 h 1751249"/>
                <a:gd name="connsiteX5" fmla="*/ 7884167 w 8101747"/>
                <a:gd name="connsiteY5" fmla="*/ 435164 h 1751249"/>
                <a:gd name="connsiteX6" fmla="*/ 4219753 w 8101747"/>
                <a:gd name="connsiteY6" fmla="*/ 1740639 h 1751249"/>
                <a:gd name="connsiteX7" fmla="*/ 3784594 w 8101747"/>
                <a:gd name="connsiteY7" fmla="*/ 1740641 h 1751249"/>
                <a:gd name="connsiteX8" fmla="*/ 2203198 w 8101747"/>
                <a:gd name="connsiteY8" fmla="*/ 1581399 h 1751249"/>
                <a:gd name="connsiteX9" fmla="*/ 4 w 8101747"/>
                <a:gd name="connsiteY9" fmla="*/ 0 h 1751249"/>
                <a:gd name="connsiteX10" fmla="*/ 3087606 w 8101747"/>
                <a:gd name="connsiteY10" fmla="*/ 763220 h 1751249"/>
                <a:gd name="connsiteX11" fmla="*/ 4219751 w 8101747"/>
                <a:gd name="connsiteY11" fmla="*/ 1740645 h 1751249"/>
                <a:gd name="connsiteX0" fmla="*/ 7786765 w 8101747"/>
                <a:gd name="connsiteY0" fmla="*/ 5 h 1819668"/>
                <a:gd name="connsiteX1" fmla="*/ 8101747 w 8101747"/>
                <a:gd name="connsiteY1" fmla="*/ 435164 h 1819668"/>
                <a:gd name="connsiteX2" fmla="*/ 7884167 w 8101747"/>
                <a:gd name="connsiteY2" fmla="*/ 435164 h 1819668"/>
                <a:gd name="connsiteX3" fmla="*/ 5501424 w 8101747"/>
                <a:gd name="connsiteY3" fmla="*/ 1637786 h 1819668"/>
                <a:gd name="connsiteX4" fmla="*/ 4002173 w 8101747"/>
                <a:gd name="connsiteY4" fmla="*/ 1737760 h 1819668"/>
                <a:gd name="connsiteX5" fmla="*/ 7449008 w 8101747"/>
                <a:gd name="connsiteY5" fmla="*/ 435164 h 1819668"/>
                <a:gd name="connsiteX6" fmla="*/ 7231429 w 8101747"/>
                <a:gd name="connsiteY6" fmla="*/ 435164 h 1819668"/>
                <a:gd name="connsiteX7" fmla="*/ 7786765 w 8101747"/>
                <a:gd name="connsiteY7" fmla="*/ 5 h 1819668"/>
                <a:gd name="connsiteX0" fmla="*/ 3784594 w 8101747"/>
                <a:gd name="connsiteY0" fmla="*/ 1740641 h 1819668"/>
                <a:gd name="connsiteX1" fmla="*/ 2203198 w 8101747"/>
                <a:gd name="connsiteY1" fmla="*/ 1581399 h 1819668"/>
                <a:gd name="connsiteX2" fmla="*/ 4 w 8101747"/>
                <a:gd name="connsiteY2" fmla="*/ 0 h 1819668"/>
                <a:gd name="connsiteX3" fmla="*/ 435162 w 8101747"/>
                <a:gd name="connsiteY3" fmla="*/ 5 h 1819668"/>
                <a:gd name="connsiteX4" fmla="*/ 4219751 w 8101747"/>
                <a:gd name="connsiteY4" fmla="*/ 1740645 h 1819668"/>
                <a:gd name="connsiteX5" fmla="*/ 3784594 w 8101747"/>
                <a:gd name="connsiteY5" fmla="*/ 1740641 h 1819668"/>
                <a:gd name="connsiteX0" fmla="*/ 4002172 w 8101747"/>
                <a:gd name="connsiteY0" fmla="*/ 1737762 h 1819668"/>
                <a:gd name="connsiteX1" fmla="*/ 7449007 w 8101747"/>
                <a:gd name="connsiteY1" fmla="*/ 435166 h 1819668"/>
                <a:gd name="connsiteX2" fmla="*/ 7231429 w 8101747"/>
                <a:gd name="connsiteY2" fmla="*/ 435164 h 1819668"/>
                <a:gd name="connsiteX3" fmla="*/ 7786765 w 8101747"/>
                <a:gd name="connsiteY3" fmla="*/ 5 h 1819668"/>
                <a:gd name="connsiteX4" fmla="*/ 8101747 w 8101747"/>
                <a:gd name="connsiteY4" fmla="*/ 435164 h 1819668"/>
                <a:gd name="connsiteX5" fmla="*/ 7884167 w 8101747"/>
                <a:gd name="connsiteY5" fmla="*/ 435164 h 1819668"/>
                <a:gd name="connsiteX6" fmla="*/ 4219753 w 8101747"/>
                <a:gd name="connsiteY6" fmla="*/ 1740639 h 1819668"/>
                <a:gd name="connsiteX7" fmla="*/ 3784594 w 8101747"/>
                <a:gd name="connsiteY7" fmla="*/ 1740641 h 1819668"/>
                <a:gd name="connsiteX8" fmla="*/ 2203198 w 8101747"/>
                <a:gd name="connsiteY8" fmla="*/ 1581399 h 1819668"/>
                <a:gd name="connsiteX9" fmla="*/ 2577310 w 8101747"/>
                <a:gd name="connsiteY9" fmla="*/ 1139893 h 1819668"/>
                <a:gd name="connsiteX10" fmla="*/ 3087606 w 8101747"/>
                <a:gd name="connsiteY10" fmla="*/ 763220 h 1819668"/>
                <a:gd name="connsiteX11" fmla="*/ 4219751 w 8101747"/>
                <a:gd name="connsiteY11" fmla="*/ 1740645 h 1819668"/>
                <a:gd name="connsiteX0" fmla="*/ 7786765 w 8101747"/>
                <a:gd name="connsiteY0" fmla="*/ 5 h 1819668"/>
                <a:gd name="connsiteX1" fmla="*/ 8101747 w 8101747"/>
                <a:gd name="connsiteY1" fmla="*/ 435164 h 1819668"/>
                <a:gd name="connsiteX2" fmla="*/ 7884167 w 8101747"/>
                <a:gd name="connsiteY2" fmla="*/ 435164 h 1819668"/>
                <a:gd name="connsiteX3" fmla="*/ 5501424 w 8101747"/>
                <a:gd name="connsiteY3" fmla="*/ 1637786 h 1819668"/>
                <a:gd name="connsiteX4" fmla="*/ 4002173 w 8101747"/>
                <a:gd name="connsiteY4" fmla="*/ 1737760 h 1819668"/>
                <a:gd name="connsiteX5" fmla="*/ 7449008 w 8101747"/>
                <a:gd name="connsiteY5" fmla="*/ 435164 h 1819668"/>
                <a:gd name="connsiteX6" fmla="*/ 7231429 w 8101747"/>
                <a:gd name="connsiteY6" fmla="*/ 435164 h 1819668"/>
                <a:gd name="connsiteX7" fmla="*/ 7786765 w 8101747"/>
                <a:gd name="connsiteY7" fmla="*/ 5 h 1819668"/>
                <a:gd name="connsiteX0" fmla="*/ 3784594 w 8101747"/>
                <a:gd name="connsiteY0" fmla="*/ 1740641 h 1819668"/>
                <a:gd name="connsiteX1" fmla="*/ 2203198 w 8101747"/>
                <a:gd name="connsiteY1" fmla="*/ 1581399 h 1819668"/>
                <a:gd name="connsiteX2" fmla="*/ 4 w 8101747"/>
                <a:gd name="connsiteY2" fmla="*/ 0 h 1819668"/>
                <a:gd name="connsiteX3" fmla="*/ 1131743 w 8101747"/>
                <a:gd name="connsiteY3" fmla="*/ 1217671 h 1819668"/>
                <a:gd name="connsiteX4" fmla="*/ 435162 w 8101747"/>
                <a:gd name="connsiteY4" fmla="*/ 5 h 1819668"/>
                <a:gd name="connsiteX5" fmla="*/ 4219751 w 8101747"/>
                <a:gd name="connsiteY5" fmla="*/ 1740645 h 1819668"/>
                <a:gd name="connsiteX6" fmla="*/ 3784594 w 8101747"/>
                <a:gd name="connsiteY6" fmla="*/ 1740641 h 1819668"/>
                <a:gd name="connsiteX0" fmla="*/ 4002172 w 8101747"/>
                <a:gd name="connsiteY0" fmla="*/ 1737762 h 1819668"/>
                <a:gd name="connsiteX1" fmla="*/ 7449007 w 8101747"/>
                <a:gd name="connsiteY1" fmla="*/ 435166 h 1819668"/>
                <a:gd name="connsiteX2" fmla="*/ 7231429 w 8101747"/>
                <a:gd name="connsiteY2" fmla="*/ 435164 h 1819668"/>
                <a:gd name="connsiteX3" fmla="*/ 7786765 w 8101747"/>
                <a:gd name="connsiteY3" fmla="*/ 5 h 1819668"/>
                <a:gd name="connsiteX4" fmla="*/ 8101747 w 8101747"/>
                <a:gd name="connsiteY4" fmla="*/ 435164 h 1819668"/>
                <a:gd name="connsiteX5" fmla="*/ 7884167 w 8101747"/>
                <a:gd name="connsiteY5" fmla="*/ 435164 h 1819668"/>
                <a:gd name="connsiteX6" fmla="*/ 4219753 w 8101747"/>
                <a:gd name="connsiteY6" fmla="*/ 1740639 h 1819668"/>
                <a:gd name="connsiteX7" fmla="*/ 3784594 w 8101747"/>
                <a:gd name="connsiteY7" fmla="*/ 1740641 h 1819668"/>
                <a:gd name="connsiteX8" fmla="*/ 2203198 w 8101747"/>
                <a:gd name="connsiteY8" fmla="*/ 1581399 h 1819668"/>
                <a:gd name="connsiteX9" fmla="*/ 2577310 w 8101747"/>
                <a:gd name="connsiteY9" fmla="*/ 1139893 h 1819668"/>
                <a:gd name="connsiteX10" fmla="*/ 3087606 w 8101747"/>
                <a:gd name="connsiteY10" fmla="*/ 763220 h 1819668"/>
                <a:gd name="connsiteX11" fmla="*/ 4219751 w 8101747"/>
                <a:gd name="connsiteY11" fmla="*/ 1740645 h 1819668"/>
                <a:gd name="connsiteX0" fmla="*/ 7351608 w 7666590"/>
                <a:gd name="connsiteY0" fmla="*/ 0 h 2014353"/>
                <a:gd name="connsiteX1" fmla="*/ 7666590 w 7666590"/>
                <a:gd name="connsiteY1" fmla="*/ 435159 h 2014353"/>
                <a:gd name="connsiteX2" fmla="*/ 7449010 w 7666590"/>
                <a:gd name="connsiteY2" fmla="*/ 435159 h 2014353"/>
                <a:gd name="connsiteX3" fmla="*/ 5066267 w 7666590"/>
                <a:gd name="connsiteY3" fmla="*/ 1637781 h 2014353"/>
                <a:gd name="connsiteX4" fmla="*/ 3567016 w 7666590"/>
                <a:gd name="connsiteY4" fmla="*/ 1737755 h 2014353"/>
                <a:gd name="connsiteX5" fmla="*/ 7013851 w 7666590"/>
                <a:gd name="connsiteY5" fmla="*/ 435159 h 2014353"/>
                <a:gd name="connsiteX6" fmla="*/ 6796272 w 7666590"/>
                <a:gd name="connsiteY6" fmla="*/ 435159 h 2014353"/>
                <a:gd name="connsiteX7" fmla="*/ 7351608 w 7666590"/>
                <a:gd name="connsiteY7" fmla="*/ 0 h 2014353"/>
                <a:gd name="connsiteX0" fmla="*/ 3349437 w 7666590"/>
                <a:gd name="connsiteY0" fmla="*/ 1740636 h 2014353"/>
                <a:gd name="connsiteX1" fmla="*/ 1768041 w 7666590"/>
                <a:gd name="connsiteY1" fmla="*/ 1581394 h 2014353"/>
                <a:gd name="connsiteX2" fmla="*/ 1691839 w 7666590"/>
                <a:gd name="connsiteY2" fmla="*/ 1334578 h 2014353"/>
                <a:gd name="connsiteX3" fmla="*/ 696586 w 7666590"/>
                <a:gd name="connsiteY3" fmla="*/ 1217666 h 2014353"/>
                <a:gd name="connsiteX4" fmla="*/ 5 w 7666590"/>
                <a:gd name="connsiteY4" fmla="*/ 0 h 2014353"/>
                <a:gd name="connsiteX5" fmla="*/ 3784594 w 7666590"/>
                <a:gd name="connsiteY5" fmla="*/ 1740640 h 2014353"/>
                <a:gd name="connsiteX6" fmla="*/ 3349437 w 7666590"/>
                <a:gd name="connsiteY6" fmla="*/ 1740636 h 2014353"/>
                <a:gd name="connsiteX0" fmla="*/ 3567015 w 7666590"/>
                <a:gd name="connsiteY0" fmla="*/ 1737757 h 2014353"/>
                <a:gd name="connsiteX1" fmla="*/ 7013850 w 7666590"/>
                <a:gd name="connsiteY1" fmla="*/ 435161 h 2014353"/>
                <a:gd name="connsiteX2" fmla="*/ 6796272 w 7666590"/>
                <a:gd name="connsiteY2" fmla="*/ 435159 h 2014353"/>
                <a:gd name="connsiteX3" fmla="*/ 7351608 w 7666590"/>
                <a:gd name="connsiteY3" fmla="*/ 0 h 2014353"/>
                <a:gd name="connsiteX4" fmla="*/ 7666590 w 7666590"/>
                <a:gd name="connsiteY4" fmla="*/ 435159 h 2014353"/>
                <a:gd name="connsiteX5" fmla="*/ 7449010 w 7666590"/>
                <a:gd name="connsiteY5" fmla="*/ 435159 h 2014353"/>
                <a:gd name="connsiteX6" fmla="*/ 3784596 w 7666590"/>
                <a:gd name="connsiteY6" fmla="*/ 1740634 h 2014353"/>
                <a:gd name="connsiteX7" fmla="*/ 3349437 w 7666590"/>
                <a:gd name="connsiteY7" fmla="*/ 1740636 h 2014353"/>
                <a:gd name="connsiteX8" fmla="*/ 1768041 w 7666590"/>
                <a:gd name="connsiteY8" fmla="*/ 1581394 h 2014353"/>
                <a:gd name="connsiteX9" fmla="*/ 2142153 w 7666590"/>
                <a:gd name="connsiteY9" fmla="*/ 1139888 h 2014353"/>
                <a:gd name="connsiteX10" fmla="*/ 2652449 w 7666590"/>
                <a:gd name="connsiteY10" fmla="*/ 763215 h 2014353"/>
                <a:gd name="connsiteX11" fmla="*/ 3784594 w 7666590"/>
                <a:gd name="connsiteY11" fmla="*/ 1740640 h 2014353"/>
                <a:gd name="connsiteX0" fmla="*/ 6926358 w 7241340"/>
                <a:gd name="connsiteY0" fmla="*/ 0 h 2689446"/>
                <a:gd name="connsiteX1" fmla="*/ 7241340 w 7241340"/>
                <a:gd name="connsiteY1" fmla="*/ 435159 h 2689446"/>
                <a:gd name="connsiteX2" fmla="*/ 7023760 w 7241340"/>
                <a:gd name="connsiteY2" fmla="*/ 435159 h 2689446"/>
                <a:gd name="connsiteX3" fmla="*/ 4641017 w 7241340"/>
                <a:gd name="connsiteY3" fmla="*/ 1637781 h 2689446"/>
                <a:gd name="connsiteX4" fmla="*/ 3141766 w 7241340"/>
                <a:gd name="connsiteY4" fmla="*/ 1737755 h 2689446"/>
                <a:gd name="connsiteX5" fmla="*/ 6588601 w 7241340"/>
                <a:gd name="connsiteY5" fmla="*/ 435159 h 2689446"/>
                <a:gd name="connsiteX6" fmla="*/ 6371022 w 7241340"/>
                <a:gd name="connsiteY6" fmla="*/ 435159 h 2689446"/>
                <a:gd name="connsiteX7" fmla="*/ 6926358 w 7241340"/>
                <a:gd name="connsiteY7" fmla="*/ 0 h 2689446"/>
                <a:gd name="connsiteX0" fmla="*/ 2924187 w 7241340"/>
                <a:gd name="connsiteY0" fmla="*/ 1740636 h 2689446"/>
                <a:gd name="connsiteX1" fmla="*/ 1342791 w 7241340"/>
                <a:gd name="connsiteY1" fmla="*/ 1581394 h 2689446"/>
                <a:gd name="connsiteX2" fmla="*/ 1266589 w 7241340"/>
                <a:gd name="connsiteY2" fmla="*/ 1334578 h 2689446"/>
                <a:gd name="connsiteX3" fmla="*/ 271336 w 7241340"/>
                <a:gd name="connsiteY3" fmla="*/ 1217666 h 2689446"/>
                <a:gd name="connsiteX4" fmla="*/ 2898187 w 7241340"/>
                <a:gd name="connsiteY4" fmla="*/ 1728118 h 2689446"/>
                <a:gd name="connsiteX5" fmla="*/ 3359344 w 7241340"/>
                <a:gd name="connsiteY5" fmla="*/ 1740640 h 2689446"/>
                <a:gd name="connsiteX6" fmla="*/ 2924187 w 7241340"/>
                <a:gd name="connsiteY6" fmla="*/ 1740636 h 2689446"/>
                <a:gd name="connsiteX0" fmla="*/ 3141765 w 7241340"/>
                <a:gd name="connsiteY0" fmla="*/ 1737757 h 2689446"/>
                <a:gd name="connsiteX1" fmla="*/ 6588600 w 7241340"/>
                <a:gd name="connsiteY1" fmla="*/ 435161 h 2689446"/>
                <a:gd name="connsiteX2" fmla="*/ 6371022 w 7241340"/>
                <a:gd name="connsiteY2" fmla="*/ 435159 h 2689446"/>
                <a:gd name="connsiteX3" fmla="*/ 6926358 w 7241340"/>
                <a:gd name="connsiteY3" fmla="*/ 0 h 2689446"/>
                <a:gd name="connsiteX4" fmla="*/ 7241340 w 7241340"/>
                <a:gd name="connsiteY4" fmla="*/ 435159 h 2689446"/>
                <a:gd name="connsiteX5" fmla="*/ 7023760 w 7241340"/>
                <a:gd name="connsiteY5" fmla="*/ 435159 h 2689446"/>
                <a:gd name="connsiteX6" fmla="*/ 3359346 w 7241340"/>
                <a:gd name="connsiteY6" fmla="*/ 1740634 h 2689446"/>
                <a:gd name="connsiteX7" fmla="*/ 2924187 w 7241340"/>
                <a:gd name="connsiteY7" fmla="*/ 1740636 h 2689446"/>
                <a:gd name="connsiteX8" fmla="*/ 1342791 w 7241340"/>
                <a:gd name="connsiteY8" fmla="*/ 1581394 h 2689446"/>
                <a:gd name="connsiteX9" fmla="*/ 1716903 w 7241340"/>
                <a:gd name="connsiteY9" fmla="*/ 1139888 h 2689446"/>
                <a:gd name="connsiteX10" fmla="*/ 2227199 w 7241340"/>
                <a:gd name="connsiteY10" fmla="*/ 763215 h 2689446"/>
                <a:gd name="connsiteX11" fmla="*/ 3359344 w 7241340"/>
                <a:gd name="connsiteY11" fmla="*/ 1740640 h 2689446"/>
                <a:gd name="connsiteX0" fmla="*/ 6926358 w 7241340"/>
                <a:gd name="connsiteY0" fmla="*/ 0 h 2689446"/>
                <a:gd name="connsiteX1" fmla="*/ 7241340 w 7241340"/>
                <a:gd name="connsiteY1" fmla="*/ 435159 h 2689446"/>
                <a:gd name="connsiteX2" fmla="*/ 7023760 w 7241340"/>
                <a:gd name="connsiteY2" fmla="*/ 435159 h 2689446"/>
                <a:gd name="connsiteX3" fmla="*/ 4641017 w 7241340"/>
                <a:gd name="connsiteY3" fmla="*/ 1637781 h 2689446"/>
                <a:gd name="connsiteX4" fmla="*/ 3141766 w 7241340"/>
                <a:gd name="connsiteY4" fmla="*/ 1737755 h 2689446"/>
                <a:gd name="connsiteX5" fmla="*/ 6588601 w 7241340"/>
                <a:gd name="connsiteY5" fmla="*/ 435159 h 2689446"/>
                <a:gd name="connsiteX6" fmla="*/ 6371022 w 7241340"/>
                <a:gd name="connsiteY6" fmla="*/ 435159 h 2689446"/>
                <a:gd name="connsiteX7" fmla="*/ 6926358 w 7241340"/>
                <a:gd name="connsiteY7" fmla="*/ 0 h 2689446"/>
                <a:gd name="connsiteX0" fmla="*/ 2924187 w 7241340"/>
                <a:gd name="connsiteY0" fmla="*/ 1740636 h 2689446"/>
                <a:gd name="connsiteX1" fmla="*/ 1342791 w 7241340"/>
                <a:gd name="connsiteY1" fmla="*/ 1581394 h 2689446"/>
                <a:gd name="connsiteX2" fmla="*/ 1266589 w 7241340"/>
                <a:gd name="connsiteY2" fmla="*/ 1334578 h 2689446"/>
                <a:gd name="connsiteX3" fmla="*/ 1217253 w 7241340"/>
                <a:gd name="connsiteY3" fmla="*/ 1368544 h 2689446"/>
                <a:gd name="connsiteX4" fmla="*/ 2898187 w 7241340"/>
                <a:gd name="connsiteY4" fmla="*/ 1728118 h 2689446"/>
                <a:gd name="connsiteX5" fmla="*/ 3359344 w 7241340"/>
                <a:gd name="connsiteY5" fmla="*/ 1740640 h 2689446"/>
                <a:gd name="connsiteX6" fmla="*/ 2924187 w 7241340"/>
                <a:gd name="connsiteY6" fmla="*/ 1740636 h 2689446"/>
                <a:gd name="connsiteX0" fmla="*/ 3141765 w 7241340"/>
                <a:gd name="connsiteY0" fmla="*/ 1737757 h 2689446"/>
                <a:gd name="connsiteX1" fmla="*/ 6588600 w 7241340"/>
                <a:gd name="connsiteY1" fmla="*/ 435161 h 2689446"/>
                <a:gd name="connsiteX2" fmla="*/ 6371022 w 7241340"/>
                <a:gd name="connsiteY2" fmla="*/ 435159 h 2689446"/>
                <a:gd name="connsiteX3" fmla="*/ 6926358 w 7241340"/>
                <a:gd name="connsiteY3" fmla="*/ 0 h 2689446"/>
                <a:gd name="connsiteX4" fmla="*/ 7241340 w 7241340"/>
                <a:gd name="connsiteY4" fmla="*/ 435159 h 2689446"/>
                <a:gd name="connsiteX5" fmla="*/ 7023760 w 7241340"/>
                <a:gd name="connsiteY5" fmla="*/ 435159 h 2689446"/>
                <a:gd name="connsiteX6" fmla="*/ 3359346 w 7241340"/>
                <a:gd name="connsiteY6" fmla="*/ 1740634 h 2689446"/>
                <a:gd name="connsiteX7" fmla="*/ 2924187 w 7241340"/>
                <a:gd name="connsiteY7" fmla="*/ 1740636 h 2689446"/>
                <a:gd name="connsiteX8" fmla="*/ 1342791 w 7241340"/>
                <a:gd name="connsiteY8" fmla="*/ 1581394 h 2689446"/>
                <a:gd name="connsiteX9" fmla="*/ 1716903 w 7241340"/>
                <a:gd name="connsiteY9" fmla="*/ 1139888 h 2689446"/>
                <a:gd name="connsiteX10" fmla="*/ 2227199 w 7241340"/>
                <a:gd name="connsiteY10" fmla="*/ 763215 h 2689446"/>
                <a:gd name="connsiteX11" fmla="*/ 3359344 w 7241340"/>
                <a:gd name="connsiteY11" fmla="*/ 1740640 h 2689446"/>
                <a:gd name="connsiteX0" fmla="*/ 6926358 w 7241340"/>
                <a:gd name="connsiteY0" fmla="*/ 0 h 2689446"/>
                <a:gd name="connsiteX1" fmla="*/ 7241340 w 7241340"/>
                <a:gd name="connsiteY1" fmla="*/ 435159 h 2689446"/>
                <a:gd name="connsiteX2" fmla="*/ 7023760 w 7241340"/>
                <a:gd name="connsiteY2" fmla="*/ 435159 h 2689446"/>
                <a:gd name="connsiteX3" fmla="*/ 4641017 w 7241340"/>
                <a:gd name="connsiteY3" fmla="*/ 1637781 h 2689446"/>
                <a:gd name="connsiteX4" fmla="*/ 3141766 w 7241340"/>
                <a:gd name="connsiteY4" fmla="*/ 1737755 h 2689446"/>
                <a:gd name="connsiteX5" fmla="*/ 6588601 w 7241340"/>
                <a:gd name="connsiteY5" fmla="*/ 435159 h 2689446"/>
                <a:gd name="connsiteX6" fmla="*/ 6371022 w 7241340"/>
                <a:gd name="connsiteY6" fmla="*/ 435159 h 2689446"/>
                <a:gd name="connsiteX7" fmla="*/ 6926358 w 7241340"/>
                <a:gd name="connsiteY7" fmla="*/ 0 h 2689446"/>
                <a:gd name="connsiteX0" fmla="*/ 2924187 w 7241340"/>
                <a:gd name="connsiteY0" fmla="*/ 1740636 h 2689446"/>
                <a:gd name="connsiteX1" fmla="*/ 1342791 w 7241340"/>
                <a:gd name="connsiteY1" fmla="*/ 1581394 h 2689446"/>
                <a:gd name="connsiteX2" fmla="*/ 2931617 w 7241340"/>
                <a:gd name="connsiteY2" fmla="*/ 1724935 h 2689446"/>
                <a:gd name="connsiteX3" fmla="*/ 1266589 w 7241340"/>
                <a:gd name="connsiteY3" fmla="*/ 1334578 h 2689446"/>
                <a:gd name="connsiteX4" fmla="*/ 1217253 w 7241340"/>
                <a:gd name="connsiteY4" fmla="*/ 1368544 h 2689446"/>
                <a:gd name="connsiteX5" fmla="*/ 2898187 w 7241340"/>
                <a:gd name="connsiteY5" fmla="*/ 1728118 h 2689446"/>
                <a:gd name="connsiteX6" fmla="*/ 3359344 w 7241340"/>
                <a:gd name="connsiteY6" fmla="*/ 1740640 h 2689446"/>
                <a:gd name="connsiteX7" fmla="*/ 2924187 w 7241340"/>
                <a:gd name="connsiteY7" fmla="*/ 1740636 h 2689446"/>
                <a:gd name="connsiteX0" fmla="*/ 3141765 w 7241340"/>
                <a:gd name="connsiteY0" fmla="*/ 1737757 h 2689446"/>
                <a:gd name="connsiteX1" fmla="*/ 6588600 w 7241340"/>
                <a:gd name="connsiteY1" fmla="*/ 435161 h 2689446"/>
                <a:gd name="connsiteX2" fmla="*/ 6371022 w 7241340"/>
                <a:gd name="connsiteY2" fmla="*/ 435159 h 2689446"/>
                <a:gd name="connsiteX3" fmla="*/ 6926358 w 7241340"/>
                <a:gd name="connsiteY3" fmla="*/ 0 h 2689446"/>
                <a:gd name="connsiteX4" fmla="*/ 7241340 w 7241340"/>
                <a:gd name="connsiteY4" fmla="*/ 435159 h 2689446"/>
                <a:gd name="connsiteX5" fmla="*/ 7023760 w 7241340"/>
                <a:gd name="connsiteY5" fmla="*/ 435159 h 2689446"/>
                <a:gd name="connsiteX6" fmla="*/ 3359346 w 7241340"/>
                <a:gd name="connsiteY6" fmla="*/ 1740634 h 2689446"/>
                <a:gd name="connsiteX7" fmla="*/ 2924187 w 7241340"/>
                <a:gd name="connsiteY7" fmla="*/ 1740636 h 2689446"/>
                <a:gd name="connsiteX8" fmla="*/ 1342791 w 7241340"/>
                <a:gd name="connsiteY8" fmla="*/ 1581394 h 2689446"/>
                <a:gd name="connsiteX9" fmla="*/ 1716903 w 7241340"/>
                <a:gd name="connsiteY9" fmla="*/ 1139888 h 2689446"/>
                <a:gd name="connsiteX10" fmla="*/ 2227199 w 7241340"/>
                <a:gd name="connsiteY10" fmla="*/ 763215 h 2689446"/>
                <a:gd name="connsiteX11" fmla="*/ 3359344 w 7241340"/>
                <a:gd name="connsiteY11" fmla="*/ 1740640 h 2689446"/>
                <a:gd name="connsiteX0" fmla="*/ 6926358 w 7241340"/>
                <a:gd name="connsiteY0" fmla="*/ 0 h 2689446"/>
                <a:gd name="connsiteX1" fmla="*/ 7241340 w 7241340"/>
                <a:gd name="connsiteY1" fmla="*/ 435159 h 2689446"/>
                <a:gd name="connsiteX2" fmla="*/ 7023760 w 7241340"/>
                <a:gd name="connsiteY2" fmla="*/ 435159 h 2689446"/>
                <a:gd name="connsiteX3" fmla="*/ 4641017 w 7241340"/>
                <a:gd name="connsiteY3" fmla="*/ 1637781 h 2689446"/>
                <a:gd name="connsiteX4" fmla="*/ 3141766 w 7241340"/>
                <a:gd name="connsiteY4" fmla="*/ 1737755 h 2689446"/>
                <a:gd name="connsiteX5" fmla="*/ 6588601 w 7241340"/>
                <a:gd name="connsiteY5" fmla="*/ 435159 h 2689446"/>
                <a:gd name="connsiteX6" fmla="*/ 6371022 w 7241340"/>
                <a:gd name="connsiteY6" fmla="*/ 435159 h 2689446"/>
                <a:gd name="connsiteX7" fmla="*/ 6926358 w 7241340"/>
                <a:gd name="connsiteY7" fmla="*/ 0 h 2689446"/>
                <a:gd name="connsiteX0" fmla="*/ 2924187 w 7241340"/>
                <a:gd name="connsiteY0" fmla="*/ 1740636 h 2689446"/>
                <a:gd name="connsiteX1" fmla="*/ 1342791 w 7241340"/>
                <a:gd name="connsiteY1" fmla="*/ 1581394 h 2689446"/>
                <a:gd name="connsiteX2" fmla="*/ 2931617 w 7241340"/>
                <a:gd name="connsiteY2" fmla="*/ 1724935 h 2689446"/>
                <a:gd name="connsiteX3" fmla="*/ 1266589 w 7241340"/>
                <a:gd name="connsiteY3" fmla="*/ 1334578 h 2689446"/>
                <a:gd name="connsiteX4" fmla="*/ 2852844 w 7241340"/>
                <a:gd name="connsiteY4" fmla="*/ 1758743 h 2689446"/>
                <a:gd name="connsiteX5" fmla="*/ 2898187 w 7241340"/>
                <a:gd name="connsiteY5" fmla="*/ 1728118 h 2689446"/>
                <a:gd name="connsiteX6" fmla="*/ 3359344 w 7241340"/>
                <a:gd name="connsiteY6" fmla="*/ 1740640 h 2689446"/>
                <a:gd name="connsiteX7" fmla="*/ 2924187 w 7241340"/>
                <a:gd name="connsiteY7" fmla="*/ 1740636 h 2689446"/>
                <a:gd name="connsiteX0" fmla="*/ 3141765 w 7241340"/>
                <a:gd name="connsiteY0" fmla="*/ 1737757 h 2689446"/>
                <a:gd name="connsiteX1" fmla="*/ 6588600 w 7241340"/>
                <a:gd name="connsiteY1" fmla="*/ 435161 h 2689446"/>
                <a:gd name="connsiteX2" fmla="*/ 6371022 w 7241340"/>
                <a:gd name="connsiteY2" fmla="*/ 435159 h 2689446"/>
                <a:gd name="connsiteX3" fmla="*/ 6926358 w 7241340"/>
                <a:gd name="connsiteY3" fmla="*/ 0 h 2689446"/>
                <a:gd name="connsiteX4" fmla="*/ 7241340 w 7241340"/>
                <a:gd name="connsiteY4" fmla="*/ 435159 h 2689446"/>
                <a:gd name="connsiteX5" fmla="*/ 7023760 w 7241340"/>
                <a:gd name="connsiteY5" fmla="*/ 435159 h 2689446"/>
                <a:gd name="connsiteX6" fmla="*/ 3359346 w 7241340"/>
                <a:gd name="connsiteY6" fmla="*/ 1740634 h 2689446"/>
                <a:gd name="connsiteX7" fmla="*/ 2924187 w 7241340"/>
                <a:gd name="connsiteY7" fmla="*/ 1740636 h 2689446"/>
                <a:gd name="connsiteX8" fmla="*/ 1342791 w 7241340"/>
                <a:gd name="connsiteY8" fmla="*/ 1581394 h 2689446"/>
                <a:gd name="connsiteX9" fmla="*/ 1716903 w 7241340"/>
                <a:gd name="connsiteY9" fmla="*/ 1139888 h 2689446"/>
                <a:gd name="connsiteX10" fmla="*/ 2227199 w 7241340"/>
                <a:gd name="connsiteY10" fmla="*/ 763215 h 2689446"/>
                <a:gd name="connsiteX11" fmla="*/ 3359344 w 7241340"/>
                <a:gd name="connsiteY11" fmla="*/ 1740640 h 2689446"/>
                <a:gd name="connsiteX0" fmla="*/ 6926358 w 7241340"/>
                <a:gd name="connsiteY0" fmla="*/ 0 h 2689446"/>
                <a:gd name="connsiteX1" fmla="*/ 7241340 w 7241340"/>
                <a:gd name="connsiteY1" fmla="*/ 435159 h 2689446"/>
                <a:gd name="connsiteX2" fmla="*/ 7023760 w 7241340"/>
                <a:gd name="connsiteY2" fmla="*/ 435159 h 2689446"/>
                <a:gd name="connsiteX3" fmla="*/ 4641017 w 7241340"/>
                <a:gd name="connsiteY3" fmla="*/ 1637781 h 2689446"/>
                <a:gd name="connsiteX4" fmla="*/ 3141766 w 7241340"/>
                <a:gd name="connsiteY4" fmla="*/ 1737755 h 2689446"/>
                <a:gd name="connsiteX5" fmla="*/ 6588601 w 7241340"/>
                <a:gd name="connsiteY5" fmla="*/ 435159 h 2689446"/>
                <a:gd name="connsiteX6" fmla="*/ 6371022 w 7241340"/>
                <a:gd name="connsiteY6" fmla="*/ 435159 h 2689446"/>
                <a:gd name="connsiteX7" fmla="*/ 6926358 w 7241340"/>
                <a:gd name="connsiteY7" fmla="*/ 0 h 2689446"/>
                <a:gd name="connsiteX0" fmla="*/ 2924187 w 7241340"/>
                <a:gd name="connsiteY0" fmla="*/ 1740636 h 2689446"/>
                <a:gd name="connsiteX1" fmla="*/ 1342791 w 7241340"/>
                <a:gd name="connsiteY1" fmla="*/ 1581394 h 2689446"/>
                <a:gd name="connsiteX2" fmla="*/ 2931617 w 7241340"/>
                <a:gd name="connsiteY2" fmla="*/ 1724935 h 2689446"/>
                <a:gd name="connsiteX3" fmla="*/ 2903387 w 7241340"/>
                <a:gd name="connsiteY3" fmla="*/ 1714212 h 2689446"/>
                <a:gd name="connsiteX4" fmla="*/ 2852844 w 7241340"/>
                <a:gd name="connsiteY4" fmla="*/ 1758743 h 2689446"/>
                <a:gd name="connsiteX5" fmla="*/ 2898187 w 7241340"/>
                <a:gd name="connsiteY5" fmla="*/ 1728118 h 2689446"/>
                <a:gd name="connsiteX6" fmla="*/ 3359344 w 7241340"/>
                <a:gd name="connsiteY6" fmla="*/ 1740640 h 2689446"/>
                <a:gd name="connsiteX7" fmla="*/ 2924187 w 7241340"/>
                <a:gd name="connsiteY7" fmla="*/ 1740636 h 2689446"/>
                <a:gd name="connsiteX0" fmla="*/ 3141765 w 7241340"/>
                <a:gd name="connsiteY0" fmla="*/ 1737757 h 2689446"/>
                <a:gd name="connsiteX1" fmla="*/ 6588600 w 7241340"/>
                <a:gd name="connsiteY1" fmla="*/ 435161 h 2689446"/>
                <a:gd name="connsiteX2" fmla="*/ 6371022 w 7241340"/>
                <a:gd name="connsiteY2" fmla="*/ 435159 h 2689446"/>
                <a:gd name="connsiteX3" fmla="*/ 6926358 w 7241340"/>
                <a:gd name="connsiteY3" fmla="*/ 0 h 2689446"/>
                <a:gd name="connsiteX4" fmla="*/ 7241340 w 7241340"/>
                <a:gd name="connsiteY4" fmla="*/ 435159 h 2689446"/>
                <a:gd name="connsiteX5" fmla="*/ 7023760 w 7241340"/>
                <a:gd name="connsiteY5" fmla="*/ 435159 h 2689446"/>
                <a:gd name="connsiteX6" fmla="*/ 3359346 w 7241340"/>
                <a:gd name="connsiteY6" fmla="*/ 1740634 h 2689446"/>
                <a:gd name="connsiteX7" fmla="*/ 2924187 w 7241340"/>
                <a:gd name="connsiteY7" fmla="*/ 1740636 h 2689446"/>
                <a:gd name="connsiteX8" fmla="*/ 1342791 w 7241340"/>
                <a:gd name="connsiteY8" fmla="*/ 1581394 h 2689446"/>
                <a:gd name="connsiteX9" fmla="*/ 1716903 w 7241340"/>
                <a:gd name="connsiteY9" fmla="*/ 1139888 h 2689446"/>
                <a:gd name="connsiteX10" fmla="*/ 2227199 w 7241340"/>
                <a:gd name="connsiteY10" fmla="*/ 763215 h 2689446"/>
                <a:gd name="connsiteX11" fmla="*/ 3359344 w 7241340"/>
                <a:gd name="connsiteY11" fmla="*/ 1740640 h 2689446"/>
                <a:gd name="connsiteX0" fmla="*/ 5932696 w 6247678"/>
                <a:gd name="connsiteY0" fmla="*/ 0 h 2689446"/>
                <a:gd name="connsiteX1" fmla="*/ 6247678 w 6247678"/>
                <a:gd name="connsiteY1" fmla="*/ 435159 h 2689446"/>
                <a:gd name="connsiteX2" fmla="*/ 6030098 w 6247678"/>
                <a:gd name="connsiteY2" fmla="*/ 435159 h 2689446"/>
                <a:gd name="connsiteX3" fmla="*/ 3647355 w 6247678"/>
                <a:gd name="connsiteY3" fmla="*/ 1637781 h 2689446"/>
                <a:gd name="connsiteX4" fmla="*/ 2148104 w 6247678"/>
                <a:gd name="connsiteY4" fmla="*/ 1737755 h 2689446"/>
                <a:gd name="connsiteX5" fmla="*/ 5594939 w 6247678"/>
                <a:gd name="connsiteY5" fmla="*/ 435159 h 2689446"/>
                <a:gd name="connsiteX6" fmla="*/ 5377360 w 6247678"/>
                <a:gd name="connsiteY6" fmla="*/ 435159 h 2689446"/>
                <a:gd name="connsiteX7" fmla="*/ 5932696 w 6247678"/>
                <a:gd name="connsiteY7" fmla="*/ 0 h 2689446"/>
                <a:gd name="connsiteX0" fmla="*/ 1930525 w 6247678"/>
                <a:gd name="connsiteY0" fmla="*/ 1740636 h 2689446"/>
                <a:gd name="connsiteX1" fmla="*/ 349129 w 6247678"/>
                <a:gd name="connsiteY1" fmla="*/ 1581394 h 2689446"/>
                <a:gd name="connsiteX2" fmla="*/ 1937955 w 6247678"/>
                <a:gd name="connsiteY2" fmla="*/ 1724935 h 2689446"/>
                <a:gd name="connsiteX3" fmla="*/ 1909725 w 6247678"/>
                <a:gd name="connsiteY3" fmla="*/ 1714212 h 2689446"/>
                <a:gd name="connsiteX4" fmla="*/ 1859182 w 6247678"/>
                <a:gd name="connsiteY4" fmla="*/ 1758743 h 2689446"/>
                <a:gd name="connsiteX5" fmla="*/ 1904525 w 6247678"/>
                <a:gd name="connsiteY5" fmla="*/ 1728118 h 2689446"/>
                <a:gd name="connsiteX6" fmla="*/ 2365682 w 6247678"/>
                <a:gd name="connsiteY6" fmla="*/ 1740640 h 2689446"/>
                <a:gd name="connsiteX7" fmla="*/ 1930525 w 6247678"/>
                <a:gd name="connsiteY7" fmla="*/ 1740636 h 2689446"/>
                <a:gd name="connsiteX0" fmla="*/ 2148103 w 6247678"/>
                <a:gd name="connsiteY0" fmla="*/ 1737757 h 2689446"/>
                <a:gd name="connsiteX1" fmla="*/ 5594938 w 6247678"/>
                <a:gd name="connsiteY1" fmla="*/ 435161 h 2689446"/>
                <a:gd name="connsiteX2" fmla="*/ 5377360 w 6247678"/>
                <a:gd name="connsiteY2" fmla="*/ 435159 h 2689446"/>
                <a:gd name="connsiteX3" fmla="*/ 5932696 w 6247678"/>
                <a:gd name="connsiteY3" fmla="*/ 0 h 2689446"/>
                <a:gd name="connsiteX4" fmla="*/ 6247678 w 6247678"/>
                <a:gd name="connsiteY4" fmla="*/ 435159 h 2689446"/>
                <a:gd name="connsiteX5" fmla="*/ 6030098 w 6247678"/>
                <a:gd name="connsiteY5" fmla="*/ 435159 h 2689446"/>
                <a:gd name="connsiteX6" fmla="*/ 2365684 w 6247678"/>
                <a:gd name="connsiteY6" fmla="*/ 1740634 h 2689446"/>
                <a:gd name="connsiteX7" fmla="*/ 1930525 w 6247678"/>
                <a:gd name="connsiteY7" fmla="*/ 1740636 h 2689446"/>
                <a:gd name="connsiteX8" fmla="*/ 349129 w 6247678"/>
                <a:gd name="connsiteY8" fmla="*/ 1581394 h 2689446"/>
                <a:gd name="connsiteX9" fmla="*/ 1868538 w 6247678"/>
                <a:gd name="connsiteY9" fmla="*/ 1770513 h 2689446"/>
                <a:gd name="connsiteX10" fmla="*/ 723241 w 6247678"/>
                <a:gd name="connsiteY10" fmla="*/ 1139888 h 2689446"/>
                <a:gd name="connsiteX11" fmla="*/ 1233537 w 6247678"/>
                <a:gd name="connsiteY11" fmla="*/ 763215 h 2689446"/>
                <a:gd name="connsiteX12" fmla="*/ 2365682 w 6247678"/>
                <a:gd name="connsiteY12" fmla="*/ 1740640 h 2689446"/>
                <a:gd name="connsiteX0" fmla="*/ 5657189 w 5972171"/>
                <a:gd name="connsiteY0" fmla="*/ 0 h 2689446"/>
                <a:gd name="connsiteX1" fmla="*/ 5972171 w 5972171"/>
                <a:gd name="connsiteY1" fmla="*/ 435159 h 2689446"/>
                <a:gd name="connsiteX2" fmla="*/ 5754591 w 5972171"/>
                <a:gd name="connsiteY2" fmla="*/ 435159 h 2689446"/>
                <a:gd name="connsiteX3" fmla="*/ 3371848 w 5972171"/>
                <a:gd name="connsiteY3" fmla="*/ 1637781 h 2689446"/>
                <a:gd name="connsiteX4" fmla="*/ 1872597 w 5972171"/>
                <a:gd name="connsiteY4" fmla="*/ 1737755 h 2689446"/>
                <a:gd name="connsiteX5" fmla="*/ 5319432 w 5972171"/>
                <a:gd name="connsiteY5" fmla="*/ 435159 h 2689446"/>
                <a:gd name="connsiteX6" fmla="*/ 5101853 w 5972171"/>
                <a:gd name="connsiteY6" fmla="*/ 435159 h 2689446"/>
                <a:gd name="connsiteX7" fmla="*/ 5657189 w 5972171"/>
                <a:gd name="connsiteY7" fmla="*/ 0 h 2689446"/>
                <a:gd name="connsiteX0" fmla="*/ 1655018 w 5972171"/>
                <a:gd name="connsiteY0" fmla="*/ 1740636 h 2689446"/>
                <a:gd name="connsiteX1" fmla="*/ 73622 w 5972171"/>
                <a:gd name="connsiteY1" fmla="*/ 1581394 h 2689446"/>
                <a:gd name="connsiteX2" fmla="*/ 1662448 w 5972171"/>
                <a:gd name="connsiteY2" fmla="*/ 1724935 h 2689446"/>
                <a:gd name="connsiteX3" fmla="*/ 1634218 w 5972171"/>
                <a:gd name="connsiteY3" fmla="*/ 1714212 h 2689446"/>
                <a:gd name="connsiteX4" fmla="*/ 1583675 w 5972171"/>
                <a:gd name="connsiteY4" fmla="*/ 1758743 h 2689446"/>
                <a:gd name="connsiteX5" fmla="*/ 1629018 w 5972171"/>
                <a:gd name="connsiteY5" fmla="*/ 1728118 h 2689446"/>
                <a:gd name="connsiteX6" fmla="*/ 2090175 w 5972171"/>
                <a:gd name="connsiteY6" fmla="*/ 1740640 h 2689446"/>
                <a:gd name="connsiteX7" fmla="*/ 1655018 w 5972171"/>
                <a:gd name="connsiteY7" fmla="*/ 1740636 h 2689446"/>
                <a:gd name="connsiteX0" fmla="*/ 1872596 w 5972171"/>
                <a:gd name="connsiteY0" fmla="*/ 1737757 h 2689446"/>
                <a:gd name="connsiteX1" fmla="*/ 5319431 w 5972171"/>
                <a:gd name="connsiteY1" fmla="*/ 435161 h 2689446"/>
                <a:gd name="connsiteX2" fmla="*/ 5101853 w 5972171"/>
                <a:gd name="connsiteY2" fmla="*/ 435159 h 2689446"/>
                <a:gd name="connsiteX3" fmla="*/ 5657189 w 5972171"/>
                <a:gd name="connsiteY3" fmla="*/ 0 h 2689446"/>
                <a:gd name="connsiteX4" fmla="*/ 5972171 w 5972171"/>
                <a:gd name="connsiteY4" fmla="*/ 435159 h 2689446"/>
                <a:gd name="connsiteX5" fmla="*/ 5754591 w 5972171"/>
                <a:gd name="connsiteY5" fmla="*/ 435159 h 2689446"/>
                <a:gd name="connsiteX6" fmla="*/ 2090177 w 5972171"/>
                <a:gd name="connsiteY6" fmla="*/ 1740634 h 2689446"/>
                <a:gd name="connsiteX7" fmla="*/ 1655018 w 5972171"/>
                <a:gd name="connsiteY7" fmla="*/ 1740636 h 2689446"/>
                <a:gd name="connsiteX8" fmla="*/ 1628920 w 5972171"/>
                <a:gd name="connsiteY8" fmla="*/ 1737684 h 2689446"/>
                <a:gd name="connsiteX9" fmla="*/ 1593031 w 5972171"/>
                <a:gd name="connsiteY9" fmla="*/ 1770513 h 2689446"/>
                <a:gd name="connsiteX10" fmla="*/ 447734 w 5972171"/>
                <a:gd name="connsiteY10" fmla="*/ 1139888 h 2689446"/>
                <a:gd name="connsiteX11" fmla="*/ 958030 w 5972171"/>
                <a:gd name="connsiteY11" fmla="*/ 763215 h 2689446"/>
                <a:gd name="connsiteX12" fmla="*/ 2090175 w 5972171"/>
                <a:gd name="connsiteY12" fmla="*/ 1740640 h 2689446"/>
                <a:gd name="connsiteX0" fmla="*/ 5657189 w 5972171"/>
                <a:gd name="connsiteY0" fmla="*/ 0 h 2689446"/>
                <a:gd name="connsiteX1" fmla="*/ 5972171 w 5972171"/>
                <a:gd name="connsiteY1" fmla="*/ 435159 h 2689446"/>
                <a:gd name="connsiteX2" fmla="*/ 5754591 w 5972171"/>
                <a:gd name="connsiteY2" fmla="*/ 435159 h 2689446"/>
                <a:gd name="connsiteX3" fmla="*/ 3371848 w 5972171"/>
                <a:gd name="connsiteY3" fmla="*/ 1637781 h 2689446"/>
                <a:gd name="connsiteX4" fmla="*/ 1872597 w 5972171"/>
                <a:gd name="connsiteY4" fmla="*/ 1737755 h 2689446"/>
                <a:gd name="connsiteX5" fmla="*/ 5319432 w 5972171"/>
                <a:gd name="connsiteY5" fmla="*/ 435159 h 2689446"/>
                <a:gd name="connsiteX6" fmla="*/ 5101853 w 5972171"/>
                <a:gd name="connsiteY6" fmla="*/ 435159 h 2689446"/>
                <a:gd name="connsiteX7" fmla="*/ 5657189 w 5972171"/>
                <a:gd name="connsiteY7" fmla="*/ 0 h 2689446"/>
                <a:gd name="connsiteX0" fmla="*/ 1655018 w 5972171"/>
                <a:gd name="connsiteY0" fmla="*/ 1740636 h 2689446"/>
                <a:gd name="connsiteX1" fmla="*/ 1598436 w 5972171"/>
                <a:gd name="connsiteY1" fmla="*/ 1723498 h 2689446"/>
                <a:gd name="connsiteX2" fmla="*/ 1662448 w 5972171"/>
                <a:gd name="connsiteY2" fmla="*/ 1724935 h 2689446"/>
                <a:gd name="connsiteX3" fmla="*/ 1634218 w 5972171"/>
                <a:gd name="connsiteY3" fmla="*/ 1714212 h 2689446"/>
                <a:gd name="connsiteX4" fmla="*/ 1583675 w 5972171"/>
                <a:gd name="connsiteY4" fmla="*/ 1758743 h 2689446"/>
                <a:gd name="connsiteX5" fmla="*/ 1629018 w 5972171"/>
                <a:gd name="connsiteY5" fmla="*/ 1728118 h 2689446"/>
                <a:gd name="connsiteX6" fmla="*/ 2090175 w 5972171"/>
                <a:gd name="connsiteY6" fmla="*/ 1740640 h 2689446"/>
                <a:gd name="connsiteX7" fmla="*/ 1655018 w 5972171"/>
                <a:gd name="connsiteY7" fmla="*/ 1740636 h 2689446"/>
                <a:gd name="connsiteX0" fmla="*/ 1872596 w 5972171"/>
                <a:gd name="connsiteY0" fmla="*/ 1737757 h 2689446"/>
                <a:gd name="connsiteX1" fmla="*/ 5319431 w 5972171"/>
                <a:gd name="connsiteY1" fmla="*/ 435161 h 2689446"/>
                <a:gd name="connsiteX2" fmla="*/ 5101853 w 5972171"/>
                <a:gd name="connsiteY2" fmla="*/ 435159 h 2689446"/>
                <a:gd name="connsiteX3" fmla="*/ 5657189 w 5972171"/>
                <a:gd name="connsiteY3" fmla="*/ 0 h 2689446"/>
                <a:gd name="connsiteX4" fmla="*/ 5972171 w 5972171"/>
                <a:gd name="connsiteY4" fmla="*/ 435159 h 2689446"/>
                <a:gd name="connsiteX5" fmla="*/ 5754591 w 5972171"/>
                <a:gd name="connsiteY5" fmla="*/ 435159 h 2689446"/>
                <a:gd name="connsiteX6" fmla="*/ 2090177 w 5972171"/>
                <a:gd name="connsiteY6" fmla="*/ 1740634 h 2689446"/>
                <a:gd name="connsiteX7" fmla="*/ 1655018 w 5972171"/>
                <a:gd name="connsiteY7" fmla="*/ 1740636 h 2689446"/>
                <a:gd name="connsiteX8" fmla="*/ 1628920 w 5972171"/>
                <a:gd name="connsiteY8" fmla="*/ 1737684 h 2689446"/>
                <a:gd name="connsiteX9" fmla="*/ 1593031 w 5972171"/>
                <a:gd name="connsiteY9" fmla="*/ 1770513 h 2689446"/>
                <a:gd name="connsiteX10" fmla="*/ 447734 w 5972171"/>
                <a:gd name="connsiteY10" fmla="*/ 1139888 h 2689446"/>
                <a:gd name="connsiteX11" fmla="*/ 958030 w 5972171"/>
                <a:gd name="connsiteY11" fmla="*/ 763215 h 2689446"/>
                <a:gd name="connsiteX12" fmla="*/ 2090175 w 5972171"/>
                <a:gd name="connsiteY12" fmla="*/ 1740640 h 2689446"/>
                <a:gd name="connsiteX0" fmla="*/ 5657189 w 5972171"/>
                <a:gd name="connsiteY0" fmla="*/ 0 h 2689446"/>
                <a:gd name="connsiteX1" fmla="*/ 5972171 w 5972171"/>
                <a:gd name="connsiteY1" fmla="*/ 435159 h 2689446"/>
                <a:gd name="connsiteX2" fmla="*/ 5754591 w 5972171"/>
                <a:gd name="connsiteY2" fmla="*/ 435159 h 2689446"/>
                <a:gd name="connsiteX3" fmla="*/ 3371848 w 5972171"/>
                <a:gd name="connsiteY3" fmla="*/ 1637781 h 2689446"/>
                <a:gd name="connsiteX4" fmla="*/ 1872597 w 5972171"/>
                <a:gd name="connsiteY4" fmla="*/ 1737755 h 2689446"/>
                <a:gd name="connsiteX5" fmla="*/ 5319432 w 5972171"/>
                <a:gd name="connsiteY5" fmla="*/ 435159 h 2689446"/>
                <a:gd name="connsiteX6" fmla="*/ 5101853 w 5972171"/>
                <a:gd name="connsiteY6" fmla="*/ 435159 h 2689446"/>
                <a:gd name="connsiteX7" fmla="*/ 5657189 w 5972171"/>
                <a:gd name="connsiteY7" fmla="*/ 0 h 2689446"/>
                <a:gd name="connsiteX0" fmla="*/ 1655018 w 5972171"/>
                <a:gd name="connsiteY0" fmla="*/ 1740636 h 2689446"/>
                <a:gd name="connsiteX1" fmla="*/ 1598436 w 5972171"/>
                <a:gd name="connsiteY1" fmla="*/ 1723498 h 2689446"/>
                <a:gd name="connsiteX2" fmla="*/ 1662448 w 5972171"/>
                <a:gd name="connsiteY2" fmla="*/ 1724935 h 2689446"/>
                <a:gd name="connsiteX3" fmla="*/ 1634218 w 5972171"/>
                <a:gd name="connsiteY3" fmla="*/ 1714212 h 2689446"/>
                <a:gd name="connsiteX4" fmla="*/ 1583675 w 5972171"/>
                <a:gd name="connsiteY4" fmla="*/ 1758743 h 2689446"/>
                <a:gd name="connsiteX5" fmla="*/ 1629018 w 5972171"/>
                <a:gd name="connsiteY5" fmla="*/ 1728118 h 2689446"/>
                <a:gd name="connsiteX6" fmla="*/ 2090175 w 5972171"/>
                <a:gd name="connsiteY6" fmla="*/ 1740640 h 2689446"/>
                <a:gd name="connsiteX7" fmla="*/ 1655018 w 5972171"/>
                <a:gd name="connsiteY7" fmla="*/ 1740636 h 2689446"/>
                <a:gd name="connsiteX0" fmla="*/ 1872596 w 5972171"/>
                <a:gd name="connsiteY0" fmla="*/ 1737757 h 2689446"/>
                <a:gd name="connsiteX1" fmla="*/ 5319431 w 5972171"/>
                <a:gd name="connsiteY1" fmla="*/ 435161 h 2689446"/>
                <a:gd name="connsiteX2" fmla="*/ 5101853 w 5972171"/>
                <a:gd name="connsiteY2" fmla="*/ 435159 h 2689446"/>
                <a:gd name="connsiteX3" fmla="*/ 5657189 w 5972171"/>
                <a:gd name="connsiteY3" fmla="*/ 0 h 2689446"/>
                <a:gd name="connsiteX4" fmla="*/ 5972171 w 5972171"/>
                <a:gd name="connsiteY4" fmla="*/ 435159 h 2689446"/>
                <a:gd name="connsiteX5" fmla="*/ 5754591 w 5972171"/>
                <a:gd name="connsiteY5" fmla="*/ 435159 h 2689446"/>
                <a:gd name="connsiteX6" fmla="*/ 2090177 w 5972171"/>
                <a:gd name="connsiteY6" fmla="*/ 1740634 h 2689446"/>
                <a:gd name="connsiteX7" fmla="*/ 1655018 w 5972171"/>
                <a:gd name="connsiteY7" fmla="*/ 1740636 h 2689446"/>
                <a:gd name="connsiteX8" fmla="*/ 1628920 w 5972171"/>
                <a:gd name="connsiteY8" fmla="*/ 1737684 h 2689446"/>
                <a:gd name="connsiteX9" fmla="*/ 1593031 w 5972171"/>
                <a:gd name="connsiteY9" fmla="*/ 1770513 h 2689446"/>
                <a:gd name="connsiteX10" fmla="*/ 1618828 w 5972171"/>
                <a:gd name="connsiteY10" fmla="*/ 1755263 h 2689446"/>
                <a:gd name="connsiteX11" fmla="*/ 958030 w 5972171"/>
                <a:gd name="connsiteY11" fmla="*/ 763215 h 2689446"/>
                <a:gd name="connsiteX12" fmla="*/ 2090175 w 5972171"/>
                <a:gd name="connsiteY12" fmla="*/ 1740640 h 2689446"/>
                <a:gd name="connsiteX0" fmla="*/ 5657189 w 5972171"/>
                <a:gd name="connsiteY0" fmla="*/ 0 h 2691860"/>
                <a:gd name="connsiteX1" fmla="*/ 5972171 w 5972171"/>
                <a:gd name="connsiteY1" fmla="*/ 435159 h 2691860"/>
                <a:gd name="connsiteX2" fmla="*/ 5754591 w 5972171"/>
                <a:gd name="connsiteY2" fmla="*/ 435159 h 2691860"/>
                <a:gd name="connsiteX3" fmla="*/ 3371848 w 5972171"/>
                <a:gd name="connsiteY3" fmla="*/ 1637781 h 2691860"/>
                <a:gd name="connsiteX4" fmla="*/ 1872597 w 5972171"/>
                <a:gd name="connsiteY4" fmla="*/ 1737755 h 2691860"/>
                <a:gd name="connsiteX5" fmla="*/ 5319432 w 5972171"/>
                <a:gd name="connsiteY5" fmla="*/ 435159 h 2691860"/>
                <a:gd name="connsiteX6" fmla="*/ 5101853 w 5972171"/>
                <a:gd name="connsiteY6" fmla="*/ 435159 h 2691860"/>
                <a:gd name="connsiteX7" fmla="*/ 5657189 w 5972171"/>
                <a:gd name="connsiteY7" fmla="*/ 0 h 2691860"/>
                <a:gd name="connsiteX0" fmla="*/ 1655018 w 5972171"/>
                <a:gd name="connsiteY0" fmla="*/ 1740636 h 2691860"/>
                <a:gd name="connsiteX1" fmla="*/ 1598436 w 5972171"/>
                <a:gd name="connsiteY1" fmla="*/ 1723498 h 2691860"/>
                <a:gd name="connsiteX2" fmla="*/ 1662448 w 5972171"/>
                <a:gd name="connsiteY2" fmla="*/ 1724935 h 2691860"/>
                <a:gd name="connsiteX3" fmla="*/ 1634218 w 5972171"/>
                <a:gd name="connsiteY3" fmla="*/ 1714212 h 2691860"/>
                <a:gd name="connsiteX4" fmla="*/ 1583675 w 5972171"/>
                <a:gd name="connsiteY4" fmla="*/ 1758743 h 2691860"/>
                <a:gd name="connsiteX5" fmla="*/ 1629018 w 5972171"/>
                <a:gd name="connsiteY5" fmla="*/ 1728118 h 2691860"/>
                <a:gd name="connsiteX6" fmla="*/ 2090175 w 5972171"/>
                <a:gd name="connsiteY6" fmla="*/ 1740640 h 2691860"/>
                <a:gd name="connsiteX7" fmla="*/ 1655018 w 5972171"/>
                <a:gd name="connsiteY7" fmla="*/ 1740636 h 2691860"/>
                <a:gd name="connsiteX0" fmla="*/ 1872596 w 5972171"/>
                <a:gd name="connsiteY0" fmla="*/ 1737757 h 2691860"/>
                <a:gd name="connsiteX1" fmla="*/ 5319431 w 5972171"/>
                <a:gd name="connsiteY1" fmla="*/ 435161 h 2691860"/>
                <a:gd name="connsiteX2" fmla="*/ 5101853 w 5972171"/>
                <a:gd name="connsiteY2" fmla="*/ 435159 h 2691860"/>
                <a:gd name="connsiteX3" fmla="*/ 5657189 w 5972171"/>
                <a:gd name="connsiteY3" fmla="*/ 0 h 2691860"/>
                <a:gd name="connsiteX4" fmla="*/ 5972171 w 5972171"/>
                <a:gd name="connsiteY4" fmla="*/ 435159 h 2691860"/>
                <a:gd name="connsiteX5" fmla="*/ 5754591 w 5972171"/>
                <a:gd name="connsiteY5" fmla="*/ 435159 h 2691860"/>
                <a:gd name="connsiteX6" fmla="*/ 2090177 w 5972171"/>
                <a:gd name="connsiteY6" fmla="*/ 1740634 h 2691860"/>
                <a:gd name="connsiteX7" fmla="*/ 1655018 w 5972171"/>
                <a:gd name="connsiteY7" fmla="*/ 1740636 h 2691860"/>
                <a:gd name="connsiteX8" fmla="*/ 1628920 w 5972171"/>
                <a:gd name="connsiteY8" fmla="*/ 1737684 h 2691860"/>
                <a:gd name="connsiteX9" fmla="*/ 1593031 w 5972171"/>
                <a:gd name="connsiteY9" fmla="*/ 1770513 h 2691860"/>
                <a:gd name="connsiteX10" fmla="*/ 1618828 w 5972171"/>
                <a:gd name="connsiteY10" fmla="*/ 1755263 h 2691860"/>
                <a:gd name="connsiteX11" fmla="*/ 1650144 w 5972171"/>
                <a:gd name="connsiteY11" fmla="*/ 1730532 h 2691860"/>
                <a:gd name="connsiteX12" fmla="*/ 2090175 w 5972171"/>
                <a:gd name="connsiteY12" fmla="*/ 1740640 h 2691860"/>
                <a:gd name="connsiteX0" fmla="*/ 5657189 w 5972171"/>
                <a:gd name="connsiteY0" fmla="*/ 0 h 2689446"/>
                <a:gd name="connsiteX1" fmla="*/ 5972171 w 5972171"/>
                <a:gd name="connsiteY1" fmla="*/ 435159 h 2689446"/>
                <a:gd name="connsiteX2" fmla="*/ 5754591 w 5972171"/>
                <a:gd name="connsiteY2" fmla="*/ 435159 h 2689446"/>
                <a:gd name="connsiteX3" fmla="*/ 3371848 w 5972171"/>
                <a:gd name="connsiteY3" fmla="*/ 1637781 h 2689446"/>
                <a:gd name="connsiteX4" fmla="*/ 1872597 w 5972171"/>
                <a:gd name="connsiteY4" fmla="*/ 1737755 h 2689446"/>
                <a:gd name="connsiteX5" fmla="*/ 5319432 w 5972171"/>
                <a:gd name="connsiteY5" fmla="*/ 435159 h 2689446"/>
                <a:gd name="connsiteX6" fmla="*/ 5101853 w 5972171"/>
                <a:gd name="connsiteY6" fmla="*/ 435159 h 2689446"/>
                <a:gd name="connsiteX7" fmla="*/ 5657189 w 5972171"/>
                <a:gd name="connsiteY7" fmla="*/ 0 h 2689446"/>
                <a:gd name="connsiteX0" fmla="*/ 1655018 w 5972171"/>
                <a:gd name="connsiteY0" fmla="*/ 1740636 h 2689446"/>
                <a:gd name="connsiteX1" fmla="*/ 1598436 w 5972171"/>
                <a:gd name="connsiteY1" fmla="*/ 1723498 h 2689446"/>
                <a:gd name="connsiteX2" fmla="*/ 1662448 w 5972171"/>
                <a:gd name="connsiteY2" fmla="*/ 1724935 h 2689446"/>
                <a:gd name="connsiteX3" fmla="*/ 1634218 w 5972171"/>
                <a:gd name="connsiteY3" fmla="*/ 1714212 h 2689446"/>
                <a:gd name="connsiteX4" fmla="*/ 1583675 w 5972171"/>
                <a:gd name="connsiteY4" fmla="*/ 1758743 h 2689446"/>
                <a:gd name="connsiteX5" fmla="*/ 1629018 w 5972171"/>
                <a:gd name="connsiteY5" fmla="*/ 1728118 h 2689446"/>
                <a:gd name="connsiteX6" fmla="*/ 2090175 w 5972171"/>
                <a:gd name="connsiteY6" fmla="*/ 1740640 h 2689446"/>
                <a:gd name="connsiteX7" fmla="*/ 1655018 w 5972171"/>
                <a:gd name="connsiteY7" fmla="*/ 1740636 h 2689446"/>
                <a:gd name="connsiteX0" fmla="*/ 1872596 w 5972171"/>
                <a:gd name="connsiteY0" fmla="*/ 1737757 h 2689446"/>
                <a:gd name="connsiteX1" fmla="*/ 5319431 w 5972171"/>
                <a:gd name="connsiteY1" fmla="*/ 435161 h 2689446"/>
                <a:gd name="connsiteX2" fmla="*/ 5101853 w 5972171"/>
                <a:gd name="connsiteY2" fmla="*/ 435159 h 2689446"/>
                <a:gd name="connsiteX3" fmla="*/ 5657189 w 5972171"/>
                <a:gd name="connsiteY3" fmla="*/ 0 h 2689446"/>
                <a:gd name="connsiteX4" fmla="*/ 5972171 w 5972171"/>
                <a:gd name="connsiteY4" fmla="*/ 435159 h 2689446"/>
                <a:gd name="connsiteX5" fmla="*/ 5754591 w 5972171"/>
                <a:gd name="connsiteY5" fmla="*/ 435159 h 2689446"/>
                <a:gd name="connsiteX6" fmla="*/ 2090177 w 5972171"/>
                <a:gd name="connsiteY6" fmla="*/ 1740634 h 2689446"/>
                <a:gd name="connsiteX7" fmla="*/ 1655018 w 5972171"/>
                <a:gd name="connsiteY7" fmla="*/ 1740636 h 2689446"/>
                <a:gd name="connsiteX8" fmla="*/ 1628920 w 5972171"/>
                <a:gd name="connsiteY8" fmla="*/ 1737684 h 2689446"/>
                <a:gd name="connsiteX9" fmla="*/ 1593031 w 5972171"/>
                <a:gd name="connsiteY9" fmla="*/ 1770513 h 2689446"/>
                <a:gd name="connsiteX10" fmla="*/ 1618828 w 5972171"/>
                <a:gd name="connsiteY10" fmla="*/ 1755263 h 2689446"/>
                <a:gd name="connsiteX11" fmla="*/ 1650144 w 5972171"/>
                <a:gd name="connsiteY11" fmla="*/ 1730532 h 2689446"/>
                <a:gd name="connsiteX12" fmla="*/ 1638907 w 5972171"/>
                <a:gd name="connsiteY12" fmla="*/ 1743650 h 2689446"/>
                <a:gd name="connsiteX13" fmla="*/ 2090175 w 5972171"/>
                <a:gd name="connsiteY13" fmla="*/ 1740640 h 2689446"/>
                <a:gd name="connsiteX0" fmla="*/ 4548105 w 4863087"/>
                <a:gd name="connsiteY0" fmla="*/ 0 h 1875520"/>
                <a:gd name="connsiteX1" fmla="*/ 4863087 w 4863087"/>
                <a:gd name="connsiteY1" fmla="*/ 435159 h 1875520"/>
                <a:gd name="connsiteX2" fmla="*/ 4645507 w 4863087"/>
                <a:gd name="connsiteY2" fmla="*/ 435159 h 1875520"/>
                <a:gd name="connsiteX3" fmla="*/ 2262764 w 4863087"/>
                <a:gd name="connsiteY3" fmla="*/ 1637781 h 1875520"/>
                <a:gd name="connsiteX4" fmla="*/ 763513 w 4863087"/>
                <a:gd name="connsiteY4" fmla="*/ 1737755 h 1875520"/>
                <a:gd name="connsiteX5" fmla="*/ 4210348 w 4863087"/>
                <a:gd name="connsiteY5" fmla="*/ 435159 h 1875520"/>
                <a:gd name="connsiteX6" fmla="*/ 3992769 w 4863087"/>
                <a:gd name="connsiteY6" fmla="*/ 435159 h 1875520"/>
                <a:gd name="connsiteX7" fmla="*/ 4548105 w 4863087"/>
                <a:gd name="connsiteY7" fmla="*/ 0 h 1875520"/>
                <a:gd name="connsiteX0" fmla="*/ 545934 w 4863087"/>
                <a:gd name="connsiteY0" fmla="*/ 1740636 h 1875520"/>
                <a:gd name="connsiteX1" fmla="*/ 489352 w 4863087"/>
                <a:gd name="connsiteY1" fmla="*/ 1723498 h 1875520"/>
                <a:gd name="connsiteX2" fmla="*/ 553364 w 4863087"/>
                <a:gd name="connsiteY2" fmla="*/ 1724935 h 1875520"/>
                <a:gd name="connsiteX3" fmla="*/ 525134 w 4863087"/>
                <a:gd name="connsiteY3" fmla="*/ 1714212 h 1875520"/>
                <a:gd name="connsiteX4" fmla="*/ 474591 w 4863087"/>
                <a:gd name="connsiteY4" fmla="*/ 1758743 h 1875520"/>
                <a:gd name="connsiteX5" fmla="*/ 519934 w 4863087"/>
                <a:gd name="connsiteY5" fmla="*/ 1728118 h 1875520"/>
                <a:gd name="connsiteX6" fmla="*/ 519260 w 4863087"/>
                <a:gd name="connsiteY6" fmla="*/ 1742443 h 1875520"/>
                <a:gd name="connsiteX7" fmla="*/ 981091 w 4863087"/>
                <a:gd name="connsiteY7" fmla="*/ 1740640 h 1875520"/>
                <a:gd name="connsiteX8" fmla="*/ 545934 w 4863087"/>
                <a:gd name="connsiteY8" fmla="*/ 1740636 h 1875520"/>
                <a:gd name="connsiteX0" fmla="*/ 763512 w 4863087"/>
                <a:gd name="connsiteY0" fmla="*/ 1737757 h 1875520"/>
                <a:gd name="connsiteX1" fmla="*/ 4210347 w 4863087"/>
                <a:gd name="connsiteY1" fmla="*/ 435161 h 1875520"/>
                <a:gd name="connsiteX2" fmla="*/ 3992769 w 4863087"/>
                <a:gd name="connsiteY2" fmla="*/ 435159 h 1875520"/>
                <a:gd name="connsiteX3" fmla="*/ 4548105 w 4863087"/>
                <a:gd name="connsiteY3" fmla="*/ 0 h 1875520"/>
                <a:gd name="connsiteX4" fmla="*/ 4863087 w 4863087"/>
                <a:gd name="connsiteY4" fmla="*/ 435159 h 1875520"/>
                <a:gd name="connsiteX5" fmla="*/ 4645507 w 4863087"/>
                <a:gd name="connsiteY5" fmla="*/ 435159 h 1875520"/>
                <a:gd name="connsiteX6" fmla="*/ 981093 w 4863087"/>
                <a:gd name="connsiteY6" fmla="*/ 1740634 h 1875520"/>
                <a:gd name="connsiteX7" fmla="*/ 545934 w 4863087"/>
                <a:gd name="connsiteY7" fmla="*/ 1740636 h 1875520"/>
                <a:gd name="connsiteX8" fmla="*/ 519836 w 4863087"/>
                <a:gd name="connsiteY8" fmla="*/ 1737684 h 1875520"/>
                <a:gd name="connsiteX9" fmla="*/ 483947 w 4863087"/>
                <a:gd name="connsiteY9" fmla="*/ 1770513 h 1875520"/>
                <a:gd name="connsiteX10" fmla="*/ 509744 w 4863087"/>
                <a:gd name="connsiteY10" fmla="*/ 1755263 h 1875520"/>
                <a:gd name="connsiteX11" fmla="*/ 541060 w 4863087"/>
                <a:gd name="connsiteY11" fmla="*/ 1730532 h 1875520"/>
                <a:gd name="connsiteX12" fmla="*/ 529823 w 4863087"/>
                <a:gd name="connsiteY12" fmla="*/ 1743650 h 1875520"/>
                <a:gd name="connsiteX13" fmla="*/ 981091 w 4863087"/>
                <a:gd name="connsiteY13" fmla="*/ 1740640 h 1875520"/>
                <a:gd name="connsiteX0" fmla="*/ 4548105 w 4863087"/>
                <a:gd name="connsiteY0" fmla="*/ 0 h 1842603"/>
                <a:gd name="connsiteX1" fmla="*/ 4863087 w 4863087"/>
                <a:gd name="connsiteY1" fmla="*/ 435159 h 1842603"/>
                <a:gd name="connsiteX2" fmla="*/ 4645507 w 4863087"/>
                <a:gd name="connsiteY2" fmla="*/ 435159 h 1842603"/>
                <a:gd name="connsiteX3" fmla="*/ 2262764 w 4863087"/>
                <a:gd name="connsiteY3" fmla="*/ 1637781 h 1842603"/>
                <a:gd name="connsiteX4" fmla="*/ 763513 w 4863087"/>
                <a:gd name="connsiteY4" fmla="*/ 1737755 h 1842603"/>
                <a:gd name="connsiteX5" fmla="*/ 4210348 w 4863087"/>
                <a:gd name="connsiteY5" fmla="*/ 435159 h 1842603"/>
                <a:gd name="connsiteX6" fmla="*/ 3992769 w 4863087"/>
                <a:gd name="connsiteY6" fmla="*/ 435159 h 1842603"/>
                <a:gd name="connsiteX7" fmla="*/ 4548105 w 4863087"/>
                <a:gd name="connsiteY7" fmla="*/ 0 h 1842603"/>
                <a:gd name="connsiteX0" fmla="*/ 545934 w 4863087"/>
                <a:gd name="connsiteY0" fmla="*/ 1740636 h 1842603"/>
                <a:gd name="connsiteX1" fmla="*/ 489352 w 4863087"/>
                <a:gd name="connsiteY1" fmla="*/ 1723498 h 1842603"/>
                <a:gd name="connsiteX2" fmla="*/ 553364 w 4863087"/>
                <a:gd name="connsiteY2" fmla="*/ 1724935 h 1842603"/>
                <a:gd name="connsiteX3" fmla="*/ 525134 w 4863087"/>
                <a:gd name="connsiteY3" fmla="*/ 1714212 h 1842603"/>
                <a:gd name="connsiteX4" fmla="*/ 474591 w 4863087"/>
                <a:gd name="connsiteY4" fmla="*/ 1758743 h 1842603"/>
                <a:gd name="connsiteX5" fmla="*/ 519934 w 4863087"/>
                <a:gd name="connsiteY5" fmla="*/ 1728118 h 1842603"/>
                <a:gd name="connsiteX6" fmla="*/ 519260 w 4863087"/>
                <a:gd name="connsiteY6" fmla="*/ 1742443 h 1842603"/>
                <a:gd name="connsiteX7" fmla="*/ 981091 w 4863087"/>
                <a:gd name="connsiteY7" fmla="*/ 1740640 h 1842603"/>
                <a:gd name="connsiteX8" fmla="*/ 545934 w 4863087"/>
                <a:gd name="connsiteY8" fmla="*/ 1740636 h 1842603"/>
                <a:gd name="connsiteX0" fmla="*/ 763512 w 4863087"/>
                <a:gd name="connsiteY0" fmla="*/ 1737757 h 1842603"/>
                <a:gd name="connsiteX1" fmla="*/ 4210347 w 4863087"/>
                <a:gd name="connsiteY1" fmla="*/ 435161 h 1842603"/>
                <a:gd name="connsiteX2" fmla="*/ 3992769 w 4863087"/>
                <a:gd name="connsiteY2" fmla="*/ 435159 h 1842603"/>
                <a:gd name="connsiteX3" fmla="*/ 4548105 w 4863087"/>
                <a:gd name="connsiteY3" fmla="*/ 0 h 1842603"/>
                <a:gd name="connsiteX4" fmla="*/ 4863087 w 4863087"/>
                <a:gd name="connsiteY4" fmla="*/ 435159 h 1842603"/>
                <a:gd name="connsiteX5" fmla="*/ 4645507 w 4863087"/>
                <a:gd name="connsiteY5" fmla="*/ 435159 h 1842603"/>
                <a:gd name="connsiteX6" fmla="*/ 981093 w 4863087"/>
                <a:gd name="connsiteY6" fmla="*/ 1740634 h 1842603"/>
                <a:gd name="connsiteX7" fmla="*/ 545934 w 4863087"/>
                <a:gd name="connsiteY7" fmla="*/ 1740636 h 1842603"/>
                <a:gd name="connsiteX8" fmla="*/ 519836 w 4863087"/>
                <a:gd name="connsiteY8" fmla="*/ 1737684 h 1842603"/>
                <a:gd name="connsiteX9" fmla="*/ 483947 w 4863087"/>
                <a:gd name="connsiteY9" fmla="*/ 1770513 h 1842603"/>
                <a:gd name="connsiteX10" fmla="*/ 522539 w 4863087"/>
                <a:gd name="connsiteY10" fmla="*/ 1736501 h 1842603"/>
                <a:gd name="connsiteX11" fmla="*/ 509744 w 4863087"/>
                <a:gd name="connsiteY11" fmla="*/ 1755263 h 1842603"/>
                <a:gd name="connsiteX12" fmla="*/ 541060 w 4863087"/>
                <a:gd name="connsiteY12" fmla="*/ 1730532 h 1842603"/>
                <a:gd name="connsiteX13" fmla="*/ 529823 w 4863087"/>
                <a:gd name="connsiteY13" fmla="*/ 1743650 h 1842603"/>
                <a:gd name="connsiteX14" fmla="*/ 981091 w 4863087"/>
                <a:gd name="connsiteY14" fmla="*/ 1740640 h 1842603"/>
                <a:gd name="connsiteX0" fmla="*/ 4548105 w 4863087"/>
                <a:gd name="connsiteY0" fmla="*/ 0 h 1828417"/>
                <a:gd name="connsiteX1" fmla="*/ 4863087 w 4863087"/>
                <a:gd name="connsiteY1" fmla="*/ 435159 h 1828417"/>
                <a:gd name="connsiteX2" fmla="*/ 4645507 w 4863087"/>
                <a:gd name="connsiteY2" fmla="*/ 435159 h 1828417"/>
                <a:gd name="connsiteX3" fmla="*/ 2262764 w 4863087"/>
                <a:gd name="connsiteY3" fmla="*/ 1637781 h 1828417"/>
                <a:gd name="connsiteX4" fmla="*/ 763513 w 4863087"/>
                <a:gd name="connsiteY4" fmla="*/ 1737755 h 1828417"/>
                <a:gd name="connsiteX5" fmla="*/ 4210348 w 4863087"/>
                <a:gd name="connsiteY5" fmla="*/ 435159 h 1828417"/>
                <a:gd name="connsiteX6" fmla="*/ 3992769 w 4863087"/>
                <a:gd name="connsiteY6" fmla="*/ 435159 h 1828417"/>
                <a:gd name="connsiteX7" fmla="*/ 4548105 w 4863087"/>
                <a:gd name="connsiteY7" fmla="*/ 0 h 1828417"/>
                <a:gd name="connsiteX0" fmla="*/ 545934 w 4863087"/>
                <a:gd name="connsiteY0" fmla="*/ 1740636 h 1828417"/>
                <a:gd name="connsiteX1" fmla="*/ 489352 w 4863087"/>
                <a:gd name="connsiteY1" fmla="*/ 1723498 h 1828417"/>
                <a:gd name="connsiteX2" fmla="*/ 553364 w 4863087"/>
                <a:gd name="connsiteY2" fmla="*/ 1724935 h 1828417"/>
                <a:gd name="connsiteX3" fmla="*/ 525134 w 4863087"/>
                <a:gd name="connsiteY3" fmla="*/ 1714212 h 1828417"/>
                <a:gd name="connsiteX4" fmla="*/ 474591 w 4863087"/>
                <a:gd name="connsiteY4" fmla="*/ 1758743 h 1828417"/>
                <a:gd name="connsiteX5" fmla="*/ 519934 w 4863087"/>
                <a:gd name="connsiteY5" fmla="*/ 1728118 h 1828417"/>
                <a:gd name="connsiteX6" fmla="*/ 519260 w 4863087"/>
                <a:gd name="connsiteY6" fmla="*/ 1742443 h 1828417"/>
                <a:gd name="connsiteX7" fmla="*/ 981091 w 4863087"/>
                <a:gd name="connsiteY7" fmla="*/ 1740640 h 1828417"/>
                <a:gd name="connsiteX8" fmla="*/ 545934 w 4863087"/>
                <a:gd name="connsiteY8" fmla="*/ 1740636 h 1828417"/>
                <a:gd name="connsiteX0" fmla="*/ 763512 w 4863087"/>
                <a:gd name="connsiteY0" fmla="*/ 1737757 h 1828417"/>
                <a:gd name="connsiteX1" fmla="*/ 4210347 w 4863087"/>
                <a:gd name="connsiteY1" fmla="*/ 435161 h 1828417"/>
                <a:gd name="connsiteX2" fmla="*/ 3992769 w 4863087"/>
                <a:gd name="connsiteY2" fmla="*/ 435159 h 1828417"/>
                <a:gd name="connsiteX3" fmla="*/ 4548105 w 4863087"/>
                <a:gd name="connsiteY3" fmla="*/ 0 h 1828417"/>
                <a:gd name="connsiteX4" fmla="*/ 4863087 w 4863087"/>
                <a:gd name="connsiteY4" fmla="*/ 435159 h 1828417"/>
                <a:gd name="connsiteX5" fmla="*/ 4645507 w 4863087"/>
                <a:gd name="connsiteY5" fmla="*/ 435159 h 1828417"/>
                <a:gd name="connsiteX6" fmla="*/ 981093 w 4863087"/>
                <a:gd name="connsiteY6" fmla="*/ 1740634 h 1828417"/>
                <a:gd name="connsiteX7" fmla="*/ 545934 w 4863087"/>
                <a:gd name="connsiteY7" fmla="*/ 1740636 h 1828417"/>
                <a:gd name="connsiteX8" fmla="*/ 525333 w 4863087"/>
                <a:gd name="connsiteY8" fmla="*/ 1740016 h 1828417"/>
                <a:gd name="connsiteX9" fmla="*/ 519836 w 4863087"/>
                <a:gd name="connsiteY9" fmla="*/ 1737684 h 1828417"/>
                <a:gd name="connsiteX10" fmla="*/ 483947 w 4863087"/>
                <a:gd name="connsiteY10" fmla="*/ 1770513 h 1828417"/>
                <a:gd name="connsiteX11" fmla="*/ 522539 w 4863087"/>
                <a:gd name="connsiteY11" fmla="*/ 1736501 h 1828417"/>
                <a:gd name="connsiteX12" fmla="*/ 509744 w 4863087"/>
                <a:gd name="connsiteY12" fmla="*/ 1755263 h 1828417"/>
                <a:gd name="connsiteX13" fmla="*/ 541060 w 4863087"/>
                <a:gd name="connsiteY13" fmla="*/ 1730532 h 1828417"/>
                <a:gd name="connsiteX14" fmla="*/ 529823 w 4863087"/>
                <a:gd name="connsiteY14" fmla="*/ 1743650 h 1828417"/>
                <a:gd name="connsiteX15" fmla="*/ 981091 w 4863087"/>
                <a:gd name="connsiteY15" fmla="*/ 1740640 h 1828417"/>
                <a:gd name="connsiteX0" fmla="*/ 4548105 w 4863087"/>
                <a:gd name="connsiteY0" fmla="*/ 0 h 1828417"/>
                <a:gd name="connsiteX1" fmla="*/ 4863087 w 4863087"/>
                <a:gd name="connsiteY1" fmla="*/ 435159 h 1828417"/>
                <a:gd name="connsiteX2" fmla="*/ 4645507 w 4863087"/>
                <a:gd name="connsiteY2" fmla="*/ 435159 h 1828417"/>
                <a:gd name="connsiteX3" fmla="*/ 2262764 w 4863087"/>
                <a:gd name="connsiteY3" fmla="*/ 1637781 h 1828417"/>
                <a:gd name="connsiteX4" fmla="*/ 763513 w 4863087"/>
                <a:gd name="connsiteY4" fmla="*/ 1737755 h 1828417"/>
                <a:gd name="connsiteX5" fmla="*/ 4210348 w 4863087"/>
                <a:gd name="connsiteY5" fmla="*/ 435159 h 1828417"/>
                <a:gd name="connsiteX6" fmla="*/ 3992769 w 4863087"/>
                <a:gd name="connsiteY6" fmla="*/ 435159 h 1828417"/>
                <a:gd name="connsiteX7" fmla="*/ 4548105 w 4863087"/>
                <a:gd name="connsiteY7" fmla="*/ 0 h 1828417"/>
                <a:gd name="connsiteX0" fmla="*/ 545934 w 4863087"/>
                <a:gd name="connsiteY0" fmla="*/ 1740636 h 1828417"/>
                <a:gd name="connsiteX1" fmla="*/ 489352 w 4863087"/>
                <a:gd name="connsiteY1" fmla="*/ 1723498 h 1828417"/>
                <a:gd name="connsiteX2" fmla="*/ 553364 w 4863087"/>
                <a:gd name="connsiteY2" fmla="*/ 1724935 h 1828417"/>
                <a:gd name="connsiteX3" fmla="*/ 525134 w 4863087"/>
                <a:gd name="connsiteY3" fmla="*/ 1714212 h 1828417"/>
                <a:gd name="connsiteX4" fmla="*/ 474591 w 4863087"/>
                <a:gd name="connsiteY4" fmla="*/ 1758743 h 1828417"/>
                <a:gd name="connsiteX5" fmla="*/ 519934 w 4863087"/>
                <a:gd name="connsiteY5" fmla="*/ 1728118 h 1828417"/>
                <a:gd name="connsiteX6" fmla="*/ 519260 w 4863087"/>
                <a:gd name="connsiteY6" fmla="*/ 1742443 h 1828417"/>
                <a:gd name="connsiteX7" fmla="*/ 981091 w 4863087"/>
                <a:gd name="connsiteY7" fmla="*/ 1740640 h 1828417"/>
                <a:gd name="connsiteX8" fmla="*/ 545934 w 4863087"/>
                <a:gd name="connsiteY8" fmla="*/ 1740636 h 1828417"/>
                <a:gd name="connsiteX0" fmla="*/ 763512 w 4863087"/>
                <a:gd name="connsiteY0" fmla="*/ 1737757 h 1828417"/>
                <a:gd name="connsiteX1" fmla="*/ 4210347 w 4863087"/>
                <a:gd name="connsiteY1" fmla="*/ 435161 h 1828417"/>
                <a:gd name="connsiteX2" fmla="*/ 3992769 w 4863087"/>
                <a:gd name="connsiteY2" fmla="*/ 435159 h 1828417"/>
                <a:gd name="connsiteX3" fmla="*/ 4548105 w 4863087"/>
                <a:gd name="connsiteY3" fmla="*/ 0 h 1828417"/>
                <a:gd name="connsiteX4" fmla="*/ 4863087 w 4863087"/>
                <a:gd name="connsiteY4" fmla="*/ 435159 h 1828417"/>
                <a:gd name="connsiteX5" fmla="*/ 4645507 w 4863087"/>
                <a:gd name="connsiteY5" fmla="*/ 435159 h 1828417"/>
                <a:gd name="connsiteX6" fmla="*/ 981093 w 4863087"/>
                <a:gd name="connsiteY6" fmla="*/ 1740634 h 1828417"/>
                <a:gd name="connsiteX7" fmla="*/ 545934 w 4863087"/>
                <a:gd name="connsiteY7" fmla="*/ 1740636 h 1828417"/>
                <a:gd name="connsiteX8" fmla="*/ 525333 w 4863087"/>
                <a:gd name="connsiteY8" fmla="*/ 1740016 h 1828417"/>
                <a:gd name="connsiteX9" fmla="*/ 519836 w 4863087"/>
                <a:gd name="connsiteY9" fmla="*/ 1737684 h 1828417"/>
                <a:gd name="connsiteX10" fmla="*/ 529929 w 4863087"/>
                <a:gd name="connsiteY10" fmla="*/ 1727758 h 1828417"/>
                <a:gd name="connsiteX11" fmla="*/ 483947 w 4863087"/>
                <a:gd name="connsiteY11" fmla="*/ 1770513 h 1828417"/>
                <a:gd name="connsiteX12" fmla="*/ 522539 w 4863087"/>
                <a:gd name="connsiteY12" fmla="*/ 1736501 h 1828417"/>
                <a:gd name="connsiteX13" fmla="*/ 509744 w 4863087"/>
                <a:gd name="connsiteY13" fmla="*/ 1755263 h 1828417"/>
                <a:gd name="connsiteX14" fmla="*/ 541060 w 4863087"/>
                <a:gd name="connsiteY14" fmla="*/ 1730532 h 1828417"/>
                <a:gd name="connsiteX15" fmla="*/ 529823 w 4863087"/>
                <a:gd name="connsiteY15" fmla="*/ 1743650 h 1828417"/>
                <a:gd name="connsiteX16" fmla="*/ 981091 w 4863087"/>
                <a:gd name="connsiteY16" fmla="*/ 1740640 h 1828417"/>
                <a:gd name="connsiteX0" fmla="*/ 4117961 w 4432943"/>
                <a:gd name="connsiteY0" fmla="*/ 0 h 1800553"/>
                <a:gd name="connsiteX1" fmla="*/ 4432943 w 4432943"/>
                <a:gd name="connsiteY1" fmla="*/ 435159 h 1800553"/>
                <a:gd name="connsiteX2" fmla="*/ 4215363 w 4432943"/>
                <a:gd name="connsiteY2" fmla="*/ 435159 h 1800553"/>
                <a:gd name="connsiteX3" fmla="*/ 1832620 w 4432943"/>
                <a:gd name="connsiteY3" fmla="*/ 1637781 h 1800553"/>
                <a:gd name="connsiteX4" fmla="*/ 333369 w 4432943"/>
                <a:gd name="connsiteY4" fmla="*/ 1737755 h 1800553"/>
                <a:gd name="connsiteX5" fmla="*/ 3780204 w 4432943"/>
                <a:gd name="connsiteY5" fmla="*/ 435159 h 1800553"/>
                <a:gd name="connsiteX6" fmla="*/ 3562625 w 4432943"/>
                <a:gd name="connsiteY6" fmla="*/ 435159 h 1800553"/>
                <a:gd name="connsiteX7" fmla="*/ 4117961 w 4432943"/>
                <a:gd name="connsiteY7" fmla="*/ 0 h 1800553"/>
                <a:gd name="connsiteX0" fmla="*/ 115790 w 4432943"/>
                <a:gd name="connsiteY0" fmla="*/ 1740636 h 1800553"/>
                <a:gd name="connsiteX1" fmla="*/ 100146 w 4432943"/>
                <a:gd name="connsiteY1" fmla="*/ 1724604 h 1800553"/>
                <a:gd name="connsiteX2" fmla="*/ 59208 w 4432943"/>
                <a:gd name="connsiteY2" fmla="*/ 1723498 h 1800553"/>
                <a:gd name="connsiteX3" fmla="*/ 123220 w 4432943"/>
                <a:gd name="connsiteY3" fmla="*/ 1724935 h 1800553"/>
                <a:gd name="connsiteX4" fmla="*/ 94990 w 4432943"/>
                <a:gd name="connsiteY4" fmla="*/ 1714212 h 1800553"/>
                <a:gd name="connsiteX5" fmla="*/ 44447 w 4432943"/>
                <a:gd name="connsiteY5" fmla="*/ 1758743 h 1800553"/>
                <a:gd name="connsiteX6" fmla="*/ 89790 w 4432943"/>
                <a:gd name="connsiteY6" fmla="*/ 1728118 h 1800553"/>
                <a:gd name="connsiteX7" fmla="*/ 89116 w 4432943"/>
                <a:gd name="connsiteY7" fmla="*/ 1742443 h 1800553"/>
                <a:gd name="connsiteX8" fmla="*/ 550947 w 4432943"/>
                <a:gd name="connsiteY8" fmla="*/ 1740640 h 1800553"/>
                <a:gd name="connsiteX9" fmla="*/ 115790 w 4432943"/>
                <a:gd name="connsiteY9" fmla="*/ 1740636 h 1800553"/>
                <a:gd name="connsiteX0" fmla="*/ 333368 w 4432943"/>
                <a:gd name="connsiteY0" fmla="*/ 1737757 h 1800553"/>
                <a:gd name="connsiteX1" fmla="*/ 3780203 w 4432943"/>
                <a:gd name="connsiteY1" fmla="*/ 435161 h 1800553"/>
                <a:gd name="connsiteX2" fmla="*/ 3562625 w 4432943"/>
                <a:gd name="connsiteY2" fmla="*/ 435159 h 1800553"/>
                <a:gd name="connsiteX3" fmla="*/ 4117961 w 4432943"/>
                <a:gd name="connsiteY3" fmla="*/ 0 h 1800553"/>
                <a:gd name="connsiteX4" fmla="*/ 4432943 w 4432943"/>
                <a:gd name="connsiteY4" fmla="*/ 435159 h 1800553"/>
                <a:gd name="connsiteX5" fmla="*/ 4215363 w 4432943"/>
                <a:gd name="connsiteY5" fmla="*/ 435159 h 1800553"/>
                <a:gd name="connsiteX6" fmla="*/ 550949 w 4432943"/>
                <a:gd name="connsiteY6" fmla="*/ 1740634 h 1800553"/>
                <a:gd name="connsiteX7" fmla="*/ 115790 w 4432943"/>
                <a:gd name="connsiteY7" fmla="*/ 1740636 h 1800553"/>
                <a:gd name="connsiteX8" fmla="*/ 95189 w 4432943"/>
                <a:gd name="connsiteY8" fmla="*/ 1740016 h 1800553"/>
                <a:gd name="connsiteX9" fmla="*/ 89692 w 4432943"/>
                <a:gd name="connsiteY9" fmla="*/ 1737684 h 1800553"/>
                <a:gd name="connsiteX10" fmla="*/ 99785 w 4432943"/>
                <a:gd name="connsiteY10" fmla="*/ 1727758 h 1800553"/>
                <a:gd name="connsiteX11" fmla="*/ 53803 w 4432943"/>
                <a:gd name="connsiteY11" fmla="*/ 1770513 h 1800553"/>
                <a:gd name="connsiteX12" fmla="*/ 92395 w 4432943"/>
                <a:gd name="connsiteY12" fmla="*/ 1736501 h 1800553"/>
                <a:gd name="connsiteX13" fmla="*/ 79600 w 4432943"/>
                <a:gd name="connsiteY13" fmla="*/ 1755263 h 1800553"/>
                <a:gd name="connsiteX14" fmla="*/ 110916 w 4432943"/>
                <a:gd name="connsiteY14" fmla="*/ 1730532 h 1800553"/>
                <a:gd name="connsiteX15" fmla="*/ 99679 w 4432943"/>
                <a:gd name="connsiteY15" fmla="*/ 1743650 h 1800553"/>
                <a:gd name="connsiteX16" fmla="*/ 550947 w 4432943"/>
                <a:gd name="connsiteY16" fmla="*/ 1740640 h 1800553"/>
                <a:gd name="connsiteX0" fmla="*/ 4117961 w 4432943"/>
                <a:gd name="connsiteY0" fmla="*/ 0 h 1800553"/>
                <a:gd name="connsiteX1" fmla="*/ 4432943 w 4432943"/>
                <a:gd name="connsiteY1" fmla="*/ 435159 h 1800553"/>
                <a:gd name="connsiteX2" fmla="*/ 4215363 w 4432943"/>
                <a:gd name="connsiteY2" fmla="*/ 435159 h 1800553"/>
                <a:gd name="connsiteX3" fmla="*/ 1832620 w 4432943"/>
                <a:gd name="connsiteY3" fmla="*/ 1637781 h 1800553"/>
                <a:gd name="connsiteX4" fmla="*/ 333369 w 4432943"/>
                <a:gd name="connsiteY4" fmla="*/ 1737755 h 1800553"/>
                <a:gd name="connsiteX5" fmla="*/ 3780204 w 4432943"/>
                <a:gd name="connsiteY5" fmla="*/ 435159 h 1800553"/>
                <a:gd name="connsiteX6" fmla="*/ 3562625 w 4432943"/>
                <a:gd name="connsiteY6" fmla="*/ 435159 h 1800553"/>
                <a:gd name="connsiteX7" fmla="*/ 4117961 w 4432943"/>
                <a:gd name="connsiteY7" fmla="*/ 0 h 1800553"/>
                <a:gd name="connsiteX0" fmla="*/ 115790 w 4432943"/>
                <a:gd name="connsiteY0" fmla="*/ 1740636 h 1800553"/>
                <a:gd name="connsiteX1" fmla="*/ 100146 w 4432943"/>
                <a:gd name="connsiteY1" fmla="*/ 1724604 h 1800553"/>
                <a:gd name="connsiteX2" fmla="*/ 59208 w 4432943"/>
                <a:gd name="connsiteY2" fmla="*/ 1723498 h 1800553"/>
                <a:gd name="connsiteX3" fmla="*/ 123220 w 4432943"/>
                <a:gd name="connsiteY3" fmla="*/ 1724935 h 1800553"/>
                <a:gd name="connsiteX4" fmla="*/ 94990 w 4432943"/>
                <a:gd name="connsiteY4" fmla="*/ 1714212 h 1800553"/>
                <a:gd name="connsiteX5" fmla="*/ 44447 w 4432943"/>
                <a:gd name="connsiteY5" fmla="*/ 1758743 h 1800553"/>
                <a:gd name="connsiteX6" fmla="*/ 89790 w 4432943"/>
                <a:gd name="connsiteY6" fmla="*/ 1728118 h 1800553"/>
                <a:gd name="connsiteX7" fmla="*/ 89116 w 4432943"/>
                <a:gd name="connsiteY7" fmla="*/ 1742443 h 1800553"/>
                <a:gd name="connsiteX8" fmla="*/ 550947 w 4432943"/>
                <a:gd name="connsiteY8" fmla="*/ 1740640 h 1800553"/>
                <a:gd name="connsiteX9" fmla="*/ 115790 w 4432943"/>
                <a:gd name="connsiteY9" fmla="*/ 1740636 h 1800553"/>
                <a:gd name="connsiteX0" fmla="*/ 333368 w 4432943"/>
                <a:gd name="connsiteY0" fmla="*/ 1737757 h 1800553"/>
                <a:gd name="connsiteX1" fmla="*/ 3780203 w 4432943"/>
                <a:gd name="connsiteY1" fmla="*/ 435161 h 1800553"/>
                <a:gd name="connsiteX2" fmla="*/ 3562625 w 4432943"/>
                <a:gd name="connsiteY2" fmla="*/ 435159 h 1800553"/>
                <a:gd name="connsiteX3" fmla="*/ 4117961 w 4432943"/>
                <a:gd name="connsiteY3" fmla="*/ 0 h 1800553"/>
                <a:gd name="connsiteX4" fmla="*/ 4432943 w 4432943"/>
                <a:gd name="connsiteY4" fmla="*/ 435159 h 1800553"/>
                <a:gd name="connsiteX5" fmla="*/ 4215363 w 4432943"/>
                <a:gd name="connsiteY5" fmla="*/ 435159 h 1800553"/>
                <a:gd name="connsiteX6" fmla="*/ 550949 w 4432943"/>
                <a:gd name="connsiteY6" fmla="*/ 1740634 h 1800553"/>
                <a:gd name="connsiteX7" fmla="*/ 115790 w 4432943"/>
                <a:gd name="connsiteY7" fmla="*/ 1740636 h 1800553"/>
                <a:gd name="connsiteX8" fmla="*/ 95189 w 4432943"/>
                <a:gd name="connsiteY8" fmla="*/ 1740016 h 1800553"/>
                <a:gd name="connsiteX9" fmla="*/ 89692 w 4432943"/>
                <a:gd name="connsiteY9" fmla="*/ 1737684 h 1800553"/>
                <a:gd name="connsiteX10" fmla="*/ 99785 w 4432943"/>
                <a:gd name="connsiteY10" fmla="*/ 1727758 h 1800553"/>
                <a:gd name="connsiteX11" fmla="*/ 105085 w 4432943"/>
                <a:gd name="connsiteY11" fmla="*/ 1741220 h 1800553"/>
                <a:gd name="connsiteX12" fmla="*/ 92395 w 4432943"/>
                <a:gd name="connsiteY12" fmla="*/ 1736501 h 1800553"/>
                <a:gd name="connsiteX13" fmla="*/ 79600 w 4432943"/>
                <a:gd name="connsiteY13" fmla="*/ 1755263 h 1800553"/>
                <a:gd name="connsiteX14" fmla="*/ 110916 w 4432943"/>
                <a:gd name="connsiteY14" fmla="*/ 1730532 h 1800553"/>
                <a:gd name="connsiteX15" fmla="*/ 99679 w 4432943"/>
                <a:gd name="connsiteY15" fmla="*/ 1743650 h 1800553"/>
                <a:gd name="connsiteX16" fmla="*/ 550947 w 4432943"/>
                <a:gd name="connsiteY16" fmla="*/ 1740640 h 1800553"/>
                <a:gd name="connsiteX0" fmla="*/ 4117961 w 4432943"/>
                <a:gd name="connsiteY0" fmla="*/ 0 h 1800553"/>
                <a:gd name="connsiteX1" fmla="*/ 4432943 w 4432943"/>
                <a:gd name="connsiteY1" fmla="*/ 435159 h 1800553"/>
                <a:gd name="connsiteX2" fmla="*/ 4215363 w 4432943"/>
                <a:gd name="connsiteY2" fmla="*/ 435159 h 1800553"/>
                <a:gd name="connsiteX3" fmla="*/ 1832620 w 4432943"/>
                <a:gd name="connsiteY3" fmla="*/ 1637781 h 1800553"/>
                <a:gd name="connsiteX4" fmla="*/ 333369 w 4432943"/>
                <a:gd name="connsiteY4" fmla="*/ 1737755 h 1800553"/>
                <a:gd name="connsiteX5" fmla="*/ 3780204 w 4432943"/>
                <a:gd name="connsiteY5" fmla="*/ 435159 h 1800553"/>
                <a:gd name="connsiteX6" fmla="*/ 3562625 w 4432943"/>
                <a:gd name="connsiteY6" fmla="*/ 435159 h 1800553"/>
                <a:gd name="connsiteX7" fmla="*/ 4117961 w 4432943"/>
                <a:gd name="connsiteY7" fmla="*/ 0 h 1800553"/>
                <a:gd name="connsiteX0" fmla="*/ 115790 w 4432943"/>
                <a:gd name="connsiteY0" fmla="*/ 1740636 h 1800553"/>
                <a:gd name="connsiteX1" fmla="*/ 100146 w 4432943"/>
                <a:gd name="connsiteY1" fmla="*/ 1724604 h 1800553"/>
                <a:gd name="connsiteX2" fmla="*/ 59208 w 4432943"/>
                <a:gd name="connsiteY2" fmla="*/ 1723498 h 1800553"/>
                <a:gd name="connsiteX3" fmla="*/ 123220 w 4432943"/>
                <a:gd name="connsiteY3" fmla="*/ 1724935 h 1800553"/>
                <a:gd name="connsiteX4" fmla="*/ 94990 w 4432943"/>
                <a:gd name="connsiteY4" fmla="*/ 1714212 h 1800553"/>
                <a:gd name="connsiteX5" fmla="*/ 107626 w 4432943"/>
                <a:gd name="connsiteY5" fmla="*/ 1737200 h 1800553"/>
                <a:gd name="connsiteX6" fmla="*/ 89790 w 4432943"/>
                <a:gd name="connsiteY6" fmla="*/ 1728118 h 1800553"/>
                <a:gd name="connsiteX7" fmla="*/ 89116 w 4432943"/>
                <a:gd name="connsiteY7" fmla="*/ 1742443 h 1800553"/>
                <a:gd name="connsiteX8" fmla="*/ 550947 w 4432943"/>
                <a:gd name="connsiteY8" fmla="*/ 1740640 h 1800553"/>
                <a:gd name="connsiteX9" fmla="*/ 115790 w 4432943"/>
                <a:gd name="connsiteY9" fmla="*/ 1740636 h 1800553"/>
                <a:gd name="connsiteX0" fmla="*/ 333368 w 4432943"/>
                <a:gd name="connsiteY0" fmla="*/ 1737757 h 1800553"/>
                <a:gd name="connsiteX1" fmla="*/ 3780203 w 4432943"/>
                <a:gd name="connsiteY1" fmla="*/ 435161 h 1800553"/>
                <a:gd name="connsiteX2" fmla="*/ 3562625 w 4432943"/>
                <a:gd name="connsiteY2" fmla="*/ 435159 h 1800553"/>
                <a:gd name="connsiteX3" fmla="*/ 4117961 w 4432943"/>
                <a:gd name="connsiteY3" fmla="*/ 0 h 1800553"/>
                <a:gd name="connsiteX4" fmla="*/ 4432943 w 4432943"/>
                <a:gd name="connsiteY4" fmla="*/ 435159 h 1800553"/>
                <a:gd name="connsiteX5" fmla="*/ 4215363 w 4432943"/>
                <a:gd name="connsiteY5" fmla="*/ 435159 h 1800553"/>
                <a:gd name="connsiteX6" fmla="*/ 550949 w 4432943"/>
                <a:gd name="connsiteY6" fmla="*/ 1740634 h 1800553"/>
                <a:gd name="connsiteX7" fmla="*/ 115790 w 4432943"/>
                <a:gd name="connsiteY7" fmla="*/ 1740636 h 1800553"/>
                <a:gd name="connsiteX8" fmla="*/ 95189 w 4432943"/>
                <a:gd name="connsiteY8" fmla="*/ 1740016 h 1800553"/>
                <a:gd name="connsiteX9" fmla="*/ 89692 w 4432943"/>
                <a:gd name="connsiteY9" fmla="*/ 1737684 h 1800553"/>
                <a:gd name="connsiteX10" fmla="*/ 99785 w 4432943"/>
                <a:gd name="connsiteY10" fmla="*/ 1727758 h 1800553"/>
                <a:gd name="connsiteX11" fmla="*/ 105085 w 4432943"/>
                <a:gd name="connsiteY11" fmla="*/ 1741220 h 1800553"/>
                <a:gd name="connsiteX12" fmla="*/ 92395 w 4432943"/>
                <a:gd name="connsiteY12" fmla="*/ 1736501 h 1800553"/>
                <a:gd name="connsiteX13" fmla="*/ 79600 w 4432943"/>
                <a:gd name="connsiteY13" fmla="*/ 1755263 h 1800553"/>
                <a:gd name="connsiteX14" fmla="*/ 110916 w 4432943"/>
                <a:gd name="connsiteY14" fmla="*/ 1730532 h 1800553"/>
                <a:gd name="connsiteX15" fmla="*/ 99679 w 4432943"/>
                <a:gd name="connsiteY15" fmla="*/ 1743650 h 1800553"/>
                <a:gd name="connsiteX16" fmla="*/ 550947 w 4432943"/>
                <a:gd name="connsiteY16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49834 w 4423569"/>
                <a:gd name="connsiteY2" fmla="*/ 1723498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70226 w 4423569"/>
                <a:gd name="connsiteY13" fmla="*/ 1755263 h 1800553"/>
                <a:gd name="connsiteX14" fmla="*/ 101542 w 4423569"/>
                <a:gd name="connsiteY14" fmla="*/ 1730532 h 1800553"/>
                <a:gd name="connsiteX15" fmla="*/ 90305 w 4423569"/>
                <a:gd name="connsiteY15" fmla="*/ 1743650 h 1800553"/>
                <a:gd name="connsiteX16" fmla="*/ 541573 w 4423569"/>
                <a:gd name="connsiteY16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49834 w 4423569"/>
                <a:gd name="connsiteY2" fmla="*/ 1723498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70226 w 4423569"/>
                <a:gd name="connsiteY13" fmla="*/ 1755263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90305 w 4423569"/>
                <a:gd name="connsiteY16" fmla="*/ 1743650 h 1800553"/>
                <a:gd name="connsiteX17" fmla="*/ 541573 w 4423569"/>
                <a:gd name="connsiteY17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49834 w 4423569"/>
                <a:gd name="connsiteY2" fmla="*/ 1723498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90305 w 4423569"/>
                <a:gd name="connsiteY16" fmla="*/ 1743650 h 1800553"/>
                <a:gd name="connsiteX17" fmla="*/ 541573 w 4423569"/>
                <a:gd name="connsiteY17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90305 w 4423569"/>
                <a:gd name="connsiteY16" fmla="*/ 1743650 h 1800553"/>
                <a:gd name="connsiteX17" fmla="*/ 541573 w 4423569"/>
                <a:gd name="connsiteY17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90305 w 4423569"/>
                <a:gd name="connsiteY16" fmla="*/ 1743650 h 1800553"/>
                <a:gd name="connsiteX17" fmla="*/ 541573 w 4423569"/>
                <a:gd name="connsiteY17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86535 w 4423569"/>
                <a:gd name="connsiteY16" fmla="*/ 1733707 h 1800553"/>
                <a:gd name="connsiteX17" fmla="*/ 90305 w 4423569"/>
                <a:gd name="connsiteY17" fmla="*/ 1743650 h 1800553"/>
                <a:gd name="connsiteX18" fmla="*/ 541573 w 4423569"/>
                <a:gd name="connsiteY18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86535 w 4423569"/>
                <a:gd name="connsiteY16" fmla="*/ 1733707 h 1800553"/>
                <a:gd name="connsiteX17" fmla="*/ 90050 w 4423569"/>
                <a:gd name="connsiteY17" fmla="*/ 1730913 h 1800553"/>
                <a:gd name="connsiteX18" fmla="*/ 90305 w 4423569"/>
                <a:gd name="connsiteY18" fmla="*/ 1743650 h 1800553"/>
                <a:gd name="connsiteX19" fmla="*/ 541573 w 4423569"/>
                <a:gd name="connsiteY19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79742 w 4423569"/>
                <a:gd name="connsiteY8" fmla="*/ 1742443 h 1800553"/>
                <a:gd name="connsiteX9" fmla="*/ 541573 w 4423569"/>
                <a:gd name="connsiteY9" fmla="*/ 1740640 h 1800553"/>
                <a:gd name="connsiteX10" fmla="*/ 106416 w 4423569"/>
                <a:gd name="connsiteY10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86535 w 4423569"/>
                <a:gd name="connsiteY16" fmla="*/ 1733707 h 1800553"/>
                <a:gd name="connsiteX17" fmla="*/ 90050 w 4423569"/>
                <a:gd name="connsiteY17" fmla="*/ 1730913 h 1800553"/>
                <a:gd name="connsiteX18" fmla="*/ 98793 w 4423569"/>
                <a:gd name="connsiteY18" fmla="*/ 1738303 h 1800553"/>
                <a:gd name="connsiteX19" fmla="*/ 90305 w 4423569"/>
                <a:gd name="connsiteY19" fmla="*/ 1743650 h 1800553"/>
                <a:gd name="connsiteX20" fmla="*/ 541573 w 4423569"/>
                <a:gd name="connsiteY20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90771 w 4423569"/>
                <a:gd name="connsiteY8" fmla="*/ 1724604 h 1800553"/>
                <a:gd name="connsiteX9" fmla="*/ 79742 w 4423569"/>
                <a:gd name="connsiteY9" fmla="*/ 1742443 h 1800553"/>
                <a:gd name="connsiteX10" fmla="*/ 541573 w 4423569"/>
                <a:gd name="connsiteY10" fmla="*/ 1740640 h 1800553"/>
                <a:gd name="connsiteX11" fmla="*/ 106416 w 4423569"/>
                <a:gd name="connsiteY11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86535 w 4423569"/>
                <a:gd name="connsiteY16" fmla="*/ 1733707 h 1800553"/>
                <a:gd name="connsiteX17" fmla="*/ 90050 w 4423569"/>
                <a:gd name="connsiteY17" fmla="*/ 1730913 h 1800553"/>
                <a:gd name="connsiteX18" fmla="*/ 98793 w 4423569"/>
                <a:gd name="connsiteY18" fmla="*/ 1738303 h 1800553"/>
                <a:gd name="connsiteX19" fmla="*/ 90305 w 4423569"/>
                <a:gd name="connsiteY19" fmla="*/ 1743650 h 1800553"/>
                <a:gd name="connsiteX20" fmla="*/ 541573 w 4423569"/>
                <a:gd name="connsiteY20" fmla="*/ 1740640 h 1800553"/>
                <a:gd name="connsiteX0" fmla="*/ 4108587 w 4423569"/>
                <a:gd name="connsiteY0" fmla="*/ 0 h 1800553"/>
                <a:gd name="connsiteX1" fmla="*/ 4423569 w 4423569"/>
                <a:gd name="connsiteY1" fmla="*/ 435159 h 1800553"/>
                <a:gd name="connsiteX2" fmla="*/ 4205989 w 4423569"/>
                <a:gd name="connsiteY2" fmla="*/ 435159 h 1800553"/>
                <a:gd name="connsiteX3" fmla="*/ 1823246 w 4423569"/>
                <a:gd name="connsiteY3" fmla="*/ 1637781 h 1800553"/>
                <a:gd name="connsiteX4" fmla="*/ 323995 w 4423569"/>
                <a:gd name="connsiteY4" fmla="*/ 1737755 h 1800553"/>
                <a:gd name="connsiteX5" fmla="*/ 3770830 w 4423569"/>
                <a:gd name="connsiteY5" fmla="*/ 435159 h 1800553"/>
                <a:gd name="connsiteX6" fmla="*/ 3553251 w 4423569"/>
                <a:gd name="connsiteY6" fmla="*/ 435159 h 1800553"/>
                <a:gd name="connsiteX7" fmla="*/ 4108587 w 4423569"/>
                <a:gd name="connsiteY7" fmla="*/ 0 h 1800553"/>
                <a:gd name="connsiteX0" fmla="*/ 106416 w 4423569"/>
                <a:gd name="connsiteY0" fmla="*/ 1740636 h 1800553"/>
                <a:gd name="connsiteX1" fmla="*/ 90772 w 4423569"/>
                <a:gd name="connsiteY1" fmla="*/ 1724604 h 1800553"/>
                <a:gd name="connsiteX2" fmla="*/ 97151 w 4423569"/>
                <a:gd name="connsiteY2" fmla="*/ 1728904 h 1800553"/>
                <a:gd name="connsiteX3" fmla="*/ 113846 w 4423569"/>
                <a:gd name="connsiteY3" fmla="*/ 1724935 h 1800553"/>
                <a:gd name="connsiteX4" fmla="*/ 85616 w 4423569"/>
                <a:gd name="connsiteY4" fmla="*/ 1714212 h 1800553"/>
                <a:gd name="connsiteX5" fmla="*/ 98252 w 4423569"/>
                <a:gd name="connsiteY5" fmla="*/ 1737200 h 1800553"/>
                <a:gd name="connsiteX6" fmla="*/ 80416 w 4423569"/>
                <a:gd name="connsiteY6" fmla="*/ 1728118 h 1800553"/>
                <a:gd name="connsiteX7" fmla="*/ 96359 w 4423569"/>
                <a:gd name="connsiteY7" fmla="*/ 1731634 h 1800553"/>
                <a:gd name="connsiteX8" fmla="*/ 90771 w 4423569"/>
                <a:gd name="connsiteY8" fmla="*/ 1724604 h 1800553"/>
                <a:gd name="connsiteX9" fmla="*/ 86175 w 4423569"/>
                <a:gd name="connsiteY9" fmla="*/ 1736861 h 1800553"/>
                <a:gd name="connsiteX10" fmla="*/ 79742 w 4423569"/>
                <a:gd name="connsiteY10" fmla="*/ 1742443 h 1800553"/>
                <a:gd name="connsiteX11" fmla="*/ 541573 w 4423569"/>
                <a:gd name="connsiteY11" fmla="*/ 1740640 h 1800553"/>
                <a:gd name="connsiteX12" fmla="*/ 106416 w 4423569"/>
                <a:gd name="connsiteY12" fmla="*/ 1740636 h 1800553"/>
                <a:gd name="connsiteX0" fmla="*/ 323994 w 4423569"/>
                <a:gd name="connsiteY0" fmla="*/ 1737757 h 1800553"/>
                <a:gd name="connsiteX1" fmla="*/ 3770829 w 4423569"/>
                <a:gd name="connsiteY1" fmla="*/ 435161 h 1800553"/>
                <a:gd name="connsiteX2" fmla="*/ 3553251 w 4423569"/>
                <a:gd name="connsiteY2" fmla="*/ 435159 h 1800553"/>
                <a:gd name="connsiteX3" fmla="*/ 4108587 w 4423569"/>
                <a:gd name="connsiteY3" fmla="*/ 0 h 1800553"/>
                <a:gd name="connsiteX4" fmla="*/ 4423569 w 4423569"/>
                <a:gd name="connsiteY4" fmla="*/ 435159 h 1800553"/>
                <a:gd name="connsiteX5" fmla="*/ 4205989 w 4423569"/>
                <a:gd name="connsiteY5" fmla="*/ 435159 h 1800553"/>
                <a:gd name="connsiteX6" fmla="*/ 541575 w 4423569"/>
                <a:gd name="connsiteY6" fmla="*/ 1740634 h 1800553"/>
                <a:gd name="connsiteX7" fmla="*/ 106416 w 4423569"/>
                <a:gd name="connsiteY7" fmla="*/ 1740636 h 1800553"/>
                <a:gd name="connsiteX8" fmla="*/ 85815 w 4423569"/>
                <a:gd name="connsiteY8" fmla="*/ 1740016 h 1800553"/>
                <a:gd name="connsiteX9" fmla="*/ 80318 w 4423569"/>
                <a:gd name="connsiteY9" fmla="*/ 1737684 h 1800553"/>
                <a:gd name="connsiteX10" fmla="*/ 90411 w 4423569"/>
                <a:gd name="connsiteY10" fmla="*/ 1727758 h 1800553"/>
                <a:gd name="connsiteX11" fmla="*/ 95711 w 4423569"/>
                <a:gd name="connsiteY11" fmla="*/ 1741220 h 1800553"/>
                <a:gd name="connsiteX12" fmla="*/ 83021 w 4423569"/>
                <a:gd name="connsiteY12" fmla="*/ 1736501 h 1800553"/>
                <a:gd name="connsiteX13" fmla="*/ 95551 w 4423569"/>
                <a:gd name="connsiteY13" fmla="*/ 1729396 h 1800553"/>
                <a:gd name="connsiteX14" fmla="*/ 101542 w 4423569"/>
                <a:gd name="connsiteY14" fmla="*/ 1730532 h 1800553"/>
                <a:gd name="connsiteX15" fmla="*/ 90771 w 4423569"/>
                <a:gd name="connsiteY15" fmla="*/ 1724604 h 1800553"/>
                <a:gd name="connsiteX16" fmla="*/ 86535 w 4423569"/>
                <a:gd name="connsiteY16" fmla="*/ 1733707 h 1800553"/>
                <a:gd name="connsiteX17" fmla="*/ 90050 w 4423569"/>
                <a:gd name="connsiteY17" fmla="*/ 1730913 h 1800553"/>
                <a:gd name="connsiteX18" fmla="*/ 98793 w 4423569"/>
                <a:gd name="connsiteY18" fmla="*/ 1738303 h 1800553"/>
                <a:gd name="connsiteX19" fmla="*/ 90305 w 4423569"/>
                <a:gd name="connsiteY19" fmla="*/ 1743650 h 1800553"/>
                <a:gd name="connsiteX20" fmla="*/ 541573 w 4423569"/>
                <a:gd name="connsiteY20" fmla="*/ 1740640 h 1800553"/>
                <a:gd name="connsiteX0" fmla="*/ 4108587 w 4423569"/>
                <a:gd name="connsiteY0" fmla="*/ 0 h 1795826"/>
                <a:gd name="connsiteX1" fmla="*/ 4423569 w 4423569"/>
                <a:gd name="connsiteY1" fmla="*/ 435159 h 1795826"/>
                <a:gd name="connsiteX2" fmla="*/ 4205989 w 4423569"/>
                <a:gd name="connsiteY2" fmla="*/ 435159 h 1795826"/>
                <a:gd name="connsiteX3" fmla="*/ 1823246 w 4423569"/>
                <a:gd name="connsiteY3" fmla="*/ 1637781 h 1795826"/>
                <a:gd name="connsiteX4" fmla="*/ 323995 w 4423569"/>
                <a:gd name="connsiteY4" fmla="*/ 1737755 h 1795826"/>
                <a:gd name="connsiteX5" fmla="*/ 3770830 w 4423569"/>
                <a:gd name="connsiteY5" fmla="*/ 435159 h 1795826"/>
                <a:gd name="connsiteX6" fmla="*/ 3553251 w 4423569"/>
                <a:gd name="connsiteY6" fmla="*/ 435159 h 1795826"/>
                <a:gd name="connsiteX7" fmla="*/ 4108587 w 4423569"/>
                <a:gd name="connsiteY7" fmla="*/ 0 h 1795826"/>
                <a:gd name="connsiteX0" fmla="*/ 106416 w 4423569"/>
                <a:gd name="connsiteY0" fmla="*/ 1740636 h 1795826"/>
                <a:gd name="connsiteX1" fmla="*/ 90772 w 4423569"/>
                <a:gd name="connsiteY1" fmla="*/ 1724604 h 1795826"/>
                <a:gd name="connsiteX2" fmla="*/ 97151 w 4423569"/>
                <a:gd name="connsiteY2" fmla="*/ 1728904 h 1795826"/>
                <a:gd name="connsiteX3" fmla="*/ 113846 w 4423569"/>
                <a:gd name="connsiteY3" fmla="*/ 1724935 h 1795826"/>
                <a:gd name="connsiteX4" fmla="*/ 85616 w 4423569"/>
                <a:gd name="connsiteY4" fmla="*/ 1714212 h 1795826"/>
                <a:gd name="connsiteX5" fmla="*/ 98252 w 4423569"/>
                <a:gd name="connsiteY5" fmla="*/ 1737200 h 1795826"/>
                <a:gd name="connsiteX6" fmla="*/ 80416 w 4423569"/>
                <a:gd name="connsiteY6" fmla="*/ 1728118 h 1795826"/>
                <a:gd name="connsiteX7" fmla="*/ 96359 w 4423569"/>
                <a:gd name="connsiteY7" fmla="*/ 1731634 h 1795826"/>
                <a:gd name="connsiteX8" fmla="*/ 90771 w 4423569"/>
                <a:gd name="connsiteY8" fmla="*/ 1724604 h 1795826"/>
                <a:gd name="connsiteX9" fmla="*/ 86175 w 4423569"/>
                <a:gd name="connsiteY9" fmla="*/ 1736861 h 1795826"/>
                <a:gd name="connsiteX10" fmla="*/ 79742 w 4423569"/>
                <a:gd name="connsiteY10" fmla="*/ 1742443 h 1795826"/>
                <a:gd name="connsiteX11" fmla="*/ 541573 w 4423569"/>
                <a:gd name="connsiteY11" fmla="*/ 1740640 h 1795826"/>
                <a:gd name="connsiteX12" fmla="*/ 106416 w 4423569"/>
                <a:gd name="connsiteY12" fmla="*/ 1740636 h 1795826"/>
                <a:gd name="connsiteX0" fmla="*/ 323994 w 4423569"/>
                <a:gd name="connsiteY0" fmla="*/ 1737757 h 1795826"/>
                <a:gd name="connsiteX1" fmla="*/ 3770829 w 4423569"/>
                <a:gd name="connsiteY1" fmla="*/ 435161 h 1795826"/>
                <a:gd name="connsiteX2" fmla="*/ 3553251 w 4423569"/>
                <a:gd name="connsiteY2" fmla="*/ 435159 h 1795826"/>
                <a:gd name="connsiteX3" fmla="*/ 4108587 w 4423569"/>
                <a:gd name="connsiteY3" fmla="*/ 0 h 1795826"/>
                <a:gd name="connsiteX4" fmla="*/ 4423569 w 4423569"/>
                <a:gd name="connsiteY4" fmla="*/ 435159 h 1795826"/>
                <a:gd name="connsiteX5" fmla="*/ 4205989 w 4423569"/>
                <a:gd name="connsiteY5" fmla="*/ 435159 h 1795826"/>
                <a:gd name="connsiteX6" fmla="*/ 541575 w 4423569"/>
                <a:gd name="connsiteY6" fmla="*/ 1740634 h 1795826"/>
                <a:gd name="connsiteX7" fmla="*/ 106416 w 4423569"/>
                <a:gd name="connsiteY7" fmla="*/ 1740636 h 1795826"/>
                <a:gd name="connsiteX8" fmla="*/ 85815 w 4423569"/>
                <a:gd name="connsiteY8" fmla="*/ 1740016 h 1795826"/>
                <a:gd name="connsiteX9" fmla="*/ 80318 w 4423569"/>
                <a:gd name="connsiteY9" fmla="*/ 1737684 h 1795826"/>
                <a:gd name="connsiteX10" fmla="*/ 90411 w 4423569"/>
                <a:gd name="connsiteY10" fmla="*/ 1727758 h 1795826"/>
                <a:gd name="connsiteX11" fmla="*/ 95711 w 4423569"/>
                <a:gd name="connsiteY11" fmla="*/ 1741220 h 1795826"/>
                <a:gd name="connsiteX12" fmla="*/ 83021 w 4423569"/>
                <a:gd name="connsiteY12" fmla="*/ 1736501 h 1795826"/>
                <a:gd name="connsiteX13" fmla="*/ 95551 w 4423569"/>
                <a:gd name="connsiteY13" fmla="*/ 1729396 h 1795826"/>
                <a:gd name="connsiteX14" fmla="*/ 101542 w 4423569"/>
                <a:gd name="connsiteY14" fmla="*/ 1730532 h 1795826"/>
                <a:gd name="connsiteX15" fmla="*/ 90771 w 4423569"/>
                <a:gd name="connsiteY15" fmla="*/ 1724604 h 1795826"/>
                <a:gd name="connsiteX16" fmla="*/ 86535 w 4423569"/>
                <a:gd name="connsiteY16" fmla="*/ 1733707 h 1795826"/>
                <a:gd name="connsiteX17" fmla="*/ 90050 w 4423569"/>
                <a:gd name="connsiteY17" fmla="*/ 1730913 h 1795826"/>
                <a:gd name="connsiteX18" fmla="*/ 98793 w 4423569"/>
                <a:gd name="connsiteY18" fmla="*/ 1738303 h 1795826"/>
                <a:gd name="connsiteX19" fmla="*/ 90305 w 4423569"/>
                <a:gd name="connsiteY19" fmla="*/ 1743650 h 1795826"/>
                <a:gd name="connsiteX20" fmla="*/ 335107 w 4423569"/>
                <a:gd name="connsiteY20" fmla="*/ 1739737 h 1795826"/>
                <a:gd name="connsiteX21" fmla="*/ 541573 w 4423569"/>
                <a:gd name="connsiteY21" fmla="*/ 1740640 h 1795826"/>
                <a:gd name="connsiteX0" fmla="*/ 4108587 w 4423569"/>
                <a:gd name="connsiteY0" fmla="*/ 0 h 1754047"/>
                <a:gd name="connsiteX1" fmla="*/ 4423569 w 4423569"/>
                <a:gd name="connsiteY1" fmla="*/ 435159 h 1754047"/>
                <a:gd name="connsiteX2" fmla="*/ 4205989 w 4423569"/>
                <a:gd name="connsiteY2" fmla="*/ 435159 h 1754047"/>
                <a:gd name="connsiteX3" fmla="*/ 1823246 w 4423569"/>
                <a:gd name="connsiteY3" fmla="*/ 1637781 h 1754047"/>
                <a:gd name="connsiteX4" fmla="*/ 323995 w 4423569"/>
                <a:gd name="connsiteY4" fmla="*/ 1737755 h 1754047"/>
                <a:gd name="connsiteX5" fmla="*/ 3770830 w 4423569"/>
                <a:gd name="connsiteY5" fmla="*/ 435159 h 1754047"/>
                <a:gd name="connsiteX6" fmla="*/ 3553251 w 4423569"/>
                <a:gd name="connsiteY6" fmla="*/ 435159 h 1754047"/>
                <a:gd name="connsiteX7" fmla="*/ 4108587 w 4423569"/>
                <a:gd name="connsiteY7" fmla="*/ 0 h 1754047"/>
                <a:gd name="connsiteX0" fmla="*/ 106416 w 4423569"/>
                <a:gd name="connsiteY0" fmla="*/ 1740636 h 1754047"/>
                <a:gd name="connsiteX1" fmla="*/ 90772 w 4423569"/>
                <a:gd name="connsiteY1" fmla="*/ 1724604 h 1754047"/>
                <a:gd name="connsiteX2" fmla="*/ 97151 w 4423569"/>
                <a:gd name="connsiteY2" fmla="*/ 1728904 h 1754047"/>
                <a:gd name="connsiteX3" fmla="*/ 113846 w 4423569"/>
                <a:gd name="connsiteY3" fmla="*/ 1724935 h 1754047"/>
                <a:gd name="connsiteX4" fmla="*/ 85616 w 4423569"/>
                <a:gd name="connsiteY4" fmla="*/ 1714212 h 1754047"/>
                <a:gd name="connsiteX5" fmla="*/ 98252 w 4423569"/>
                <a:gd name="connsiteY5" fmla="*/ 1737200 h 1754047"/>
                <a:gd name="connsiteX6" fmla="*/ 80416 w 4423569"/>
                <a:gd name="connsiteY6" fmla="*/ 1728118 h 1754047"/>
                <a:gd name="connsiteX7" fmla="*/ 96359 w 4423569"/>
                <a:gd name="connsiteY7" fmla="*/ 1731634 h 1754047"/>
                <a:gd name="connsiteX8" fmla="*/ 90771 w 4423569"/>
                <a:gd name="connsiteY8" fmla="*/ 1724604 h 1754047"/>
                <a:gd name="connsiteX9" fmla="*/ 86175 w 4423569"/>
                <a:gd name="connsiteY9" fmla="*/ 1736861 h 1754047"/>
                <a:gd name="connsiteX10" fmla="*/ 79742 w 4423569"/>
                <a:gd name="connsiteY10" fmla="*/ 1742443 h 1754047"/>
                <a:gd name="connsiteX11" fmla="*/ 386300 w 4423569"/>
                <a:gd name="connsiteY11" fmla="*/ 1739193 h 1754047"/>
                <a:gd name="connsiteX12" fmla="*/ 541573 w 4423569"/>
                <a:gd name="connsiteY12" fmla="*/ 1740640 h 1754047"/>
                <a:gd name="connsiteX13" fmla="*/ 106416 w 4423569"/>
                <a:gd name="connsiteY13" fmla="*/ 1740636 h 1754047"/>
                <a:gd name="connsiteX0" fmla="*/ 323994 w 4423569"/>
                <a:gd name="connsiteY0" fmla="*/ 1737757 h 1754047"/>
                <a:gd name="connsiteX1" fmla="*/ 3770829 w 4423569"/>
                <a:gd name="connsiteY1" fmla="*/ 435161 h 1754047"/>
                <a:gd name="connsiteX2" fmla="*/ 3553251 w 4423569"/>
                <a:gd name="connsiteY2" fmla="*/ 435159 h 1754047"/>
                <a:gd name="connsiteX3" fmla="*/ 4108587 w 4423569"/>
                <a:gd name="connsiteY3" fmla="*/ 0 h 1754047"/>
                <a:gd name="connsiteX4" fmla="*/ 4423569 w 4423569"/>
                <a:gd name="connsiteY4" fmla="*/ 435159 h 1754047"/>
                <a:gd name="connsiteX5" fmla="*/ 4205989 w 4423569"/>
                <a:gd name="connsiteY5" fmla="*/ 435159 h 1754047"/>
                <a:gd name="connsiteX6" fmla="*/ 541575 w 4423569"/>
                <a:gd name="connsiteY6" fmla="*/ 1740634 h 1754047"/>
                <a:gd name="connsiteX7" fmla="*/ 106416 w 4423569"/>
                <a:gd name="connsiteY7" fmla="*/ 1740636 h 1754047"/>
                <a:gd name="connsiteX8" fmla="*/ 85815 w 4423569"/>
                <a:gd name="connsiteY8" fmla="*/ 1740016 h 1754047"/>
                <a:gd name="connsiteX9" fmla="*/ 80318 w 4423569"/>
                <a:gd name="connsiteY9" fmla="*/ 1737684 h 1754047"/>
                <a:gd name="connsiteX10" fmla="*/ 90411 w 4423569"/>
                <a:gd name="connsiteY10" fmla="*/ 1727758 h 1754047"/>
                <a:gd name="connsiteX11" fmla="*/ 95711 w 4423569"/>
                <a:gd name="connsiteY11" fmla="*/ 1741220 h 1754047"/>
                <a:gd name="connsiteX12" fmla="*/ 83021 w 4423569"/>
                <a:gd name="connsiteY12" fmla="*/ 1736501 h 1754047"/>
                <a:gd name="connsiteX13" fmla="*/ 95551 w 4423569"/>
                <a:gd name="connsiteY13" fmla="*/ 1729396 h 1754047"/>
                <a:gd name="connsiteX14" fmla="*/ 101542 w 4423569"/>
                <a:gd name="connsiteY14" fmla="*/ 1730532 h 1754047"/>
                <a:gd name="connsiteX15" fmla="*/ 90771 w 4423569"/>
                <a:gd name="connsiteY15" fmla="*/ 1724604 h 1754047"/>
                <a:gd name="connsiteX16" fmla="*/ 86535 w 4423569"/>
                <a:gd name="connsiteY16" fmla="*/ 1733707 h 1754047"/>
                <a:gd name="connsiteX17" fmla="*/ 90050 w 4423569"/>
                <a:gd name="connsiteY17" fmla="*/ 1730913 h 1754047"/>
                <a:gd name="connsiteX18" fmla="*/ 98793 w 4423569"/>
                <a:gd name="connsiteY18" fmla="*/ 1738303 h 1754047"/>
                <a:gd name="connsiteX19" fmla="*/ 90305 w 4423569"/>
                <a:gd name="connsiteY19" fmla="*/ 1743650 h 1754047"/>
                <a:gd name="connsiteX20" fmla="*/ 335107 w 4423569"/>
                <a:gd name="connsiteY20" fmla="*/ 1739737 h 1754047"/>
                <a:gd name="connsiteX21" fmla="*/ 541573 w 4423569"/>
                <a:gd name="connsiteY21" fmla="*/ 1740640 h 1754047"/>
                <a:gd name="connsiteX0" fmla="*/ 4108587 w 4423569"/>
                <a:gd name="connsiteY0" fmla="*/ 0 h 1755746"/>
                <a:gd name="connsiteX1" fmla="*/ 4423569 w 4423569"/>
                <a:gd name="connsiteY1" fmla="*/ 435159 h 1755746"/>
                <a:gd name="connsiteX2" fmla="*/ 4205989 w 4423569"/>
                <a:gd name="connsiteY2" fmla="*/ 435159 h 1755746"/>
                <a:gd name="connsiteX3" fmla="*/ 1823246 w 4423569"/>
                <a:gd name="connsiteY3" fmla="*/ 1637781 h 1755746"/>
                <a:gd name="connsiteX4" fmla="*/ 323995 w 4423569"/>
                <a:gd name="connsiteY4" fmla="*/ 1737755 h 1755746"/>
                <a:gd name="connsiteX5" fmla="*/ 3770830 w 4423569"/>
                <a:gd name="connsiteY5" fmla="*/ 435159 h 1755746"/>
                <a:gd name="connsiteX6" fmla="*/ 3553251 w 4423569"/>
                <a:gd name="connsiteY6" fmla="*/ 435159 h 1755746"/>
                <a:gd name="connsiteX7" fmla="*/ 4108587 w 4423569"/>
                <a:gd name="connsiteY7" fmla="*/ 0 h 1755746"/>
                <a:gd name="connsiteX0" fmla="*/ 106416 w 4423569"/>
                <a:gd name="connsiteY0" fmla="*/ 1740636 h 1755746"/>
                <a:gd name="connsiteX1" fmla="*/ 90772 w 4423569"/>
                <a:gd name="connsiteY1" fmla="*/ 1724604 h 1755746"/>
                <a:gd name="connsiteX2" fmla="*/ 97151 w 4423569"/>
                <a:gd name="connsiteY2" fmla="*/ 1728904 h 1755746"/>
                <a:gd name="connsiteX3" fmla="*/ 113846 w 4423569"/>
                <a:gd name="connsiteY3" fmla="*/ 1724935 h 1755746"/>
                <a:gd name="connsiteX4" fmla="*/ 85616 w 4423569"/>
                <a:gd name="connsiteY4" fmla="*/ 1714212 h 1755746"/>
                <a:gd name="connsiteX5" fmla="*/ 98252 w 4423569"/>
                <a:gd name="connsiteY5" fmla="*/ 1737200 h 1755746"/>
                <a:gd name="connsiteX6" fmla="*/ 80416 w 4423569"/>
                <a:gd name="connsiteY6" fmla="*/ 1728118 h 1755746"/>
                <a:gd name="connsiteX7" fmla="*/ 96359 w 4423569"/>
                <a:gd name="connsiteY7" fmla="*/ 1731634 h 1755746"/>
                <a:gd name="connsiteX8" fmla="*/ 90771 w 4423569"/>
                <a:gd name="connsiteY8" fmla="*/ 1724604 h 1755746"/>
                <a:gd name="connsiteX9" fmla="*/ 86175 w 4423569"/>
                <a:gd name="connsiteY9" fmla="*/ 1736861 h 1755746"/>
                <a:gd name="connsiteX10" fmla="*/ 79742 w 4423569"/>
                <a:gd name="connsiteY10" fmla="*/ 1742443 h 1755746"/>
                <a:gd name="connsiteX11" fmla="*/ 386300 w 4423569"/>
                <a:gd name="connsiteY11" fmla="*/ 1739193 h 1755746"/>
                <a:gd name="connsiteX12" fmla="*/ 541573 w 4423569"/>
                <a:gd name="connsiteY12" fmla="*/ 1740640 h 1755746"/>
                <a:gd name="connsiteX13" fmla="*/ 106416 w 4423569"/>
                <a:gd name="connsiteY13" fmla="*/ 1740636 h 1755746"/>
                <a:gd name="connsiteX0" fmla="*/ 323994 w 4423569"/>
                <a:gd name="connsiteY0" fmla="*/ 1737757 h 1755746"/>
                <a:gd name="connsiteX1" fmla="*/ 3770829 w 4423569"/>
                <a:gd name="connsiteY1" fmla="*/ 435161 h 1755746"/>
                <a:gd name="connsiteX2" fmla="*/ 3553251 w 4423569"/>
                <a:gd name="connsiteY2" fmla="*/ 435159 h 1755746"/>
                <a:gd name="connsiteX3" fmla="*/ 4108587 w 4423569"/>
                <a:gd name="connsiteY3" fmla="*/ 0 h 1755746"/>
                <a:gd name="connsiteX4" fmla="*/ 4423569 w 4423569"/>
                <a:gd name="connsiteY4" fmla="*/ 435159 h 1755746"/>
                <a:gd name="connsiteX5" fmla="*/ 4205989 w 4423569"/>
                <a:gd name="connsiteY5" fmla="*/ 435159 h 1755746"/>
                <a:gd name="connsiteX6" fmla="*/ 541575 w 4423569"/>
                <a:gd name="connsiteY6" fmla="*/ 1740634 h 1755746"/>
                <a:gd name="connsiteX7" fmla="*/ 106416 w 4423569"/>
                <a:gd name="connsiteY7" fmla="*/ 1740636 h 1755746"/>
                <a:gd name="connsiteX8" fmla="*/ 85815 w 4423569"/>
                <a:gd name="connsiteY8" fmla="*/ 1740016 h 1755746"/>
                <a:gd name="connsiteX9" fmla="*/ 80318 w 4423569"/>
                <a:gd name="connsiteY9" fmla="*/ 1737684 h 1755746"/>
                <a:gd name="connsiteX10" fmla="*/ 90411 w 4423569"/>
                <a:gd name="connsiteY10" fmla="*/ 1727758 h 1755746"/>
                <a:gd name="connsiteX11" fmla="*/ 95711 w 4423569"/>
                <a:gd name="connsiteY11" fmla="*/ 1741220 h 1755746"/>
                <a:gd name="connsiteX12" fmla="*/ 83021 w 4423569"/>
                <a:gd name="connsiteY12" fmla="*/ 1736501 h 1755746"/>
                <a:gd name="connsiteX13" fmla="*/ 95551 w 4423569"/>
                <a:gd name="connsiteY13" fmla="*/ 1729396 h 1755746"/>
                <a:gd name="connsiteX14" fmla="*/ 101542 w 4423569"/>
                <a:gd name="connsiteY14" fmla="*/ 1730532 h 1755746"/>
                <a:gd name="connsiteX15" fmla="*/ 93836 w 4423569"/>
                <a:gd name="connsiteY15" fmla="*/ 1753715 h 1755746"/>
                <a:gd name="connsiteX16" fmla="*/ 86535 w 4423569"/>
                <a:gd name="connsiteY16" fmla="*/ 1733707 h 1755746"/>
                <a:gd name="connsiteX17" fmla="*/ 90050 w 4423569"/>
                <a:gd name="connsiteY17" fmla="*/ 1730913 h 1755746"/>
                <a:gd name="connsiteX18" fmla="*/ 98793 w 4423569"/>
                <a:gd name="connsiteY18" fmla="*/ 1738303 h 1755746"/>
                <a:gd name="connsiteX19" fmla="*/ 90305 w 4423569"/>
                <a:gd name="connsiteY19" fmla="*/ 1743650 h 1755746"/>
                <a:gd name="connsiteX20" fmla="*/ 335107 w 4423569"/>
                <a:gd name="connsiteY20" fmla="*/ 1739737 h 1755746"/>
                <a:gd name="connsiteX21" fmla="*/ 541573 w 4423569"/>
                <a:gd name="connsiteY21" fmla="*/ 1740640 h 1755746"/>
                <a:gd name="connsiteX0" fmla="*/ 4108587 w 4423569"/>
                <a:gd name="connsiteY0" fmla="*/ 0 h 1755746"/>
                <a:gd name="connsiteX1" fmla="*/ 4423569 w 4423569"/>
                <a:gd name="connsiteY1" fmla="*/ 435159 h 1755746"/>
                <a:gd name="connsiteX2" fmla="*/ 4205989 w 4423569"/>
                <a:gd name="connsiteY2" fmla="*/ 435159 h 1755746"/>
                <a:gd name="connsiteX3" fmla="*/ 1823246 w 4423569"/>
                <a:gd name="connsiteY3" fmla="*/ 1637781 h 1755746"/>
                <a:gd name="connsiteX4" fmla="*/ 323995 w 4423569"/>
                <a:gd name="connsiteY4" fmla="*/ 1737755 h 1755746"/>
                <a:gd name="connsiteX5" fmla="*/ 3770830 w 4423569"/>
                <a:gd name="connsiteY5" fmla="*/ 435159 h 1755746"/>
                <a:gd name="connsiteX6" fmla="*/ 3553251 w 4423569"/>
                <a:gd name="connsiteY6" fmla="*/ 435159 h 1755746"/>
                <a:gd name="connsiteX7" fmla="*/ 4108587 w 4423569"/>
                <a:gd name="connsiteY7" fmla="*/ 0 h 1755746"/>
                <a:gd name="connsiteX0" fmla="*/ 106416 w 4423569"/>
                <a:gd name="connsiteY0" fmla="*/ 1740636 h 1755746"/>
                <a:gd name="connsiteX1" fmla="*/ 90772 w 4423569"/>
                <a:gd name="connsiteY1" fmla="*/ 1724604 h 1755746"/>
                <a:gd name="connsiteX2" fmla="*/ 97151 w 4423569"/>
                <a:gd name="connsiteY2" fmla="*/ 1728904 h 1755746"/>
                <a:gd name="connsiteX3" fmla="*/ 113846 w 4423569"/>
                <a:gd name="connsiteY3" fmla="*/ 1724935 h 1755746"/>
                <a:gd name="connsiteX4" fmla="*/ 85616 w 4423569"/>
                <a:gd name="connsiteY4" fmla="*/ 1714212 h 1755746"/>
                <a:gd name="connsiteX5" fmla="*/ 98252 w 4423569"/>
                <a:gd name="connsiteY5" fmla="*/ 1737200 h 1755746"/>
                <a:gd name="connsiteX6" fmla="*/ 80416 w 4423569"/>
                <a:gd name="connsiteY6" fmla="*/ 1728118 h 1755746"/>
                <a:gd name="connsiteX7" fmla="*/ 96359 w 4423569"/>
                <a:gd name="connsiteY7" fmla="*/ 1731634 h 1755746"/>
                <a:gd name="connsiteX8" fmla="*/ 90771 w 4423569"/>
                <a:gd name="connsiteY8" fmla="*/ 1724604 h 1755746"/>
                <a:gd name="connsiteX9" fmla="*/ 86175 w 4423569"/>
                <a:gd name="connsiteY9" fmla="*/ 1736861 h 1755746"/>
                <a:gd name="connsiteX10" fmla="*/ 79742 w 4423569"/>
                <a:gd name="connsiteY10" fmla="*/ 1742443 h 1755746"/>
                <a:gd name="connsiteX11" fmla="*/ 386300 w 4423569"/>
                <a:gd name="connsiteY11" fmla="*/ 1739193 h 1755746"/>
                <a:gd name="connsiteX12" fmla="*/ 541573 w 4423569"/>
                <a:gd name="connsiteY12" fmla="*/ 1740640 h 1755746"/>
                <a:gd name="connsiteX13" fmla="*/ 106416 w 4423569"/>
                <a:gd name="connsiteY13" fmla="*/ 1740636 h 1755746"/>
                <a:gd name="connsiteX0" fmla="*/ 323994 w 4423569"/>
                <a:gd name="connsiteY0" fmla="*/ 1737757 h 1755746"/>
                <a:gd name="connsiteX1" fmla="*/ 3770829 w 4423569"/>
                <a:gd name="connsiteY1" fmla="*/ 435161 h 1755746"/>
                <a:gd name="connsiteX2" fmla="*/ 3553251 w 4423569"/>
                <a:gd name="connsiteY2" fmla="*/ 435159 h 1755746"/>
                <a:gd name="connsiteX3" fmla="*/ 4108587 w 4423569"/>
                <a:gd name="connsiteY3" fmla="*/ 0 h 1755746"/>
                <a:gd name="connsiteX4" fmla="*/ 4423569 w 4423569"/>
                <a:gd name="connsiteY4" fmla="*/ 435159 h 1755746"/>
                <a:gd name="connsiteX5" fmla="*/ 4205989 w 4423569"/>
                <a:gd name="connsiteY5" fmla="*/ 435159 h 1755746"/>
                <a:gd name="connsiteX6" fmla="*/ 541575 w 4423569"/>
                <a:gd name="connsiteY6" fmla="*/ 1740634 h 1755746"/>
                <a:gd name="connsiteX7" fmla="*/ 106416 w 4423569"/>
                <a:gd name="connsiteY7" fmla="*/ 1740636 h 1755746"/>
                <a:gd name="connsiteX8" fmla="*/ 85815 w 4423569"/>
                <a:gd name="connsiteY8" fmla="*/ 1740016 h 1755746"/>
                <a:gd name="connsiteX9" fmla="*/ 80318 w 4423569"/>
                <a:gd name="connsiteY9" fmla="*/ 1737684 h 1755746"/>
                <a:gd name="connsiteX10" fmla="*/ 90411 w 4423569"/>
                <a:gd name="connsiteY10" fmla="*/ 1727758 h 1755746"/>
                <a:gd name="connsiteX11" fmla="*/ 95711 w 4423569"/>
                <a:gd name="connsiteY11" fmla="*/ 1741220 h 1755746"/>
                <a:gd name="connsiteX12" fmla="*/ 83021 w 4423569"/>
                <a:gd name="connsiteY12" fmla="*/ 1736501 h 1755746"/>
                <a:gd name="connsiteX13" fmla="*/ 95551 w 4423569"/>
                <a:gd name="connsiteY13" fmla="*/ 1729396 h 1755746"/>
                <a:gd name="connsiteX14" fmla="*/ 101542 w 4423569"/>
                <a:gd name="connsiteY14" fmla="*/ 1730532 h 1755746"/>
                <a:gd name="connsiteX15" fmla="*/ 93836 w 4423569"/>
                <a:gd name="connsiteY15" fmla="*/ 1753715 h 1755746"/>
                <a:gd name="connsiteX16" fmla="*/ 86535 w 4423569"/>
                <a:gd name="connsiteY16" fmla="*/ 1733707 h 1755746"/>
                <a:gd name="connsiteX17" fmla="*/ 90050 w 4423569"/>
                <a:gd name="connsiteY17" fmla="*/ 1730913 h 1755746"/>
                <a:gd name="connsiteX18" fmla="*/ 98793 w 4423569"/>
                <a:gd name="connsiteY18" fmla="*/ 1738303 h 1755746"/>
                <a:gd name="connsiteX19" fmla="*/ 91747 w 4423569"/>
                <a:gd name="connsiteY19" fmla="*/ 1731032 h 1755746"/>
                <a:gd name="connsiteX20" fmla="*/ 335107 w 4423569"/>
                <a:gd name="connsiteY20" fmla="*/ 1739737 h 1755746"/>
                <a:gd name="connsiteX21" fmla="*/ 541573 w 4423569"/>
                <a:gd name="connsiteY21" fmla="*/ 1740640 h 1755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423569" h="1755746" stroke="0" extrusionOk="0">
                  <a:moveTo>
                    <a:pt x="4108587" y="0"/>
                  </a:moveTo>
                  <a:lnTo>
                    <a:pt x="4423569" y="435159"/>
                  </a:lnTo>
                  <a:lnTo>
                    <a:pt x="4205989" y="435159"/>
                  </a:lnTo>
                  <a:cubicBezTo>
                    <a:pt x="3893045" y="992599"/>
                    <a:pt x="3001047" y="1442810"/>
                    <a:pt x="1823246" y="1637781"/>
                  </a:cubicBezTo>
                  <a:cubicBezTo>
                    <a:pt x="1343253" y="1717238"/>
                    <a:pt x="833288" y="1751244"/>
                    <a:pt x="323995" y="1737755"/>
                  </a:cubicBezTo>
                  <a:cubicBezTo>
                    <a:pt x="1966377" y="1694256"/>
                    <a:pt x="3359552" y="1167760"/>
                    <a:pt x="3770830" y="435159"/>
                  </a:cubicBezTo>
                  <a:lnTo>
                    <a:pt x="3553251" y="435159"/>
                  </a:lnTo>
                  <a:lnTo>
                    <a:pt x="4108587" y="0"/>
                  </a:lnTo>
                  <a:close/>
                </a:path>
                <a:path w="4423569" h="1755746" fill="darkenLess" stroke="0" extrusionOk="0">
                  <a:moveTo>
                    <a:pt x="106416" y="1740636"/>
                  </a:moveTo>
                  <a:cubicBezTo>
                    <a:pt x="6317" y="1742035"/>
                    <a:pt x="92316" y="1726559"/>
                    <a:pt x="90772" y="1724604"/>
                  </a:cubicBezTo>
                  <a:cubicBezTo>
                    <a:pt x="89228" y="1722649"/>
                    <a:pt x="104841" y="1721113"/>
                    <a:pt x="97151" y="1728904"/>
                  </a:cubicBezTo>
                  <a:lnTo>
                    <a:pt x="113846" y="1724935"/>
                  </a:lnTo>
                  <a:cubicBezTo>
                    <a:pt x="373945" y="1747071"/>
                    <a:pt x="0" y="1745454"/>
                    <a:pt x="85616" y="1714212"/>
                  </a:cubicBezTo>
                  <a:lnTo>
                    <a:pt x="98252" y="1737200"/>
                  </a:lnTo>
                  <a:lnTo>
                    <a:pt x="80416" y="1728118"/>
                  </a:lnTo>
                  <a:cubicBezTo>
                    <a:pt x="69045" y="1730721"/>
                    <a:pt x="96471" y="1729247"/>
                    <a:pt x="96359" y="1731634"/>
                  </a:cubicBezTo>
                  <a:cubicBezTo>
                    <a:pt x="90950" y="1732896"/>
                    <a:pt x="93541" y="1722803"/>
                    <a:pt x="90771" y="1724604"/>
                  </a:cubicBezTo>
                  <a:cubicBezTo>
                    <a:pt x="82059" y="1726272"/>
                    <a:pt x="88013" y="1733888"/>
                    <a:pt x="86175" y="1736861"/>
                  </a:cubicBezTo>
                  <a:cubicBezTo>
                    <a:pt x="84337" y="1739834"/>
                    <a:pt x="29721" y="1742054"/>
                    <a:pt x="79742" y="1742443"/>
                  </a:cubicBezTo>
                  <a:lnTo>
                    <a:pt x="386300" y="1739193"/>
                  </a:lnTo>
                  <a:cubicBezTo>
                    <a:pt x="463272" y="1738893"/>
                    <a:pt x="587680" y="1745131"/>
                    <a:pt x="541573" y="1740640"/>
                  </a:cubicBezTo>
                  <a:lnTo>
                    <a:pt x="106416" y="1740636"/>
                  </a:lnTo>
                  <a:close/>
                </a:path>
                <a:path w="4423569" h="1755746" fill="none" extrusionOk="0">
                  <a:moveTo>
                    <a:pt x="323994" y="1737757"/>
                  </a:moveTo>
                  <a:cubicBezTo>
                    <a:pt x="1966376" y="1694258"/>
                    <a:pt x="3359551" y="1167762"/>
                    <a:pt x="3770829" y="435161"/>
                  </a:cubicBezTo>
                  <a:lnTo>
                    <a:pt x="3553251" y="435159"/>
                  </a:lnTo>
                  <a:lnTo>
                    <a:pt x="4108587" y="0"/>
                  </a:lnTo>
                  <a:lnTo>
                    <a:pt x="4423569" y="435159"/>
                  </a:lnTo>
                  <a:lnTo>
                    <a:pt x="4205989" y="435159"/>
                  </a:lnTo>
                  <a:cubicBezTo>
                    <a:pt x="3774545" y="1203681"/>
                    <a:pt x="2267340" y="1740634"/>
                    <a:pt x="541575" y="1740634"/>
                  </a:cubicBezTo>
                  <a:lnTo>
                    <a:pt x="106416" y="1740636"/>
                  </a:lnTo>
                  <a:cubicBezTo>
                    <a:pt x="5145" y="1742967"/>
                    <a:pt x="90165" y="1740508"/>
                    <a:pt x="85815" y="1740016"/>
                  </a:cubicBezTo>
                  <a:cubicBezTo>
                    <a:pt x="81465" y="1739524"/>
                    <a:pt x="79552" y="1739727"/>
                    <a:pt x="80318" y="1737684"/>
                  </a:cubicBezTo>
                  <a:cubicBezTo>
                    <a:pt x="81084" y="1735641"/>
                    <a:pt x="87846" y="1727169"/>
                    <a:pt x="90411" y="1727758"/>
                  </a:cubicBezTo>
                  <a:cubicBezTo>
                    <a:pt x="92976" y="1728347"/>
                    <a:pt x="67786" y="1738562"/>
                    <a:pt x="95711" y="1741220"/>
                  </a:cubicBezTo>
                  <a:cubicBezTo>
                    <a:pt x="74967" y="1754047"/>
                    <a:pt x="83048" y="1738472"/>
                    <a:pt x="83021" y="1736501"/>
                  </a:cubicBezTo>
                  <a:cubicBezTo>
                    <a:pt x="82994" y="1734530"/>
                    <a:pt x="71270" y="1743415"/>
                    <a:pt x="95551" y="1729396"/>
                  </a:cubicBezTo>
                  <a:lnTo>
                    <a:pt x="101542" y="1730532"/>
                  </a:lnTo>
                  <a:cubicBezTo>
                    <a:pt x="95368" y="1730184"/>
                    <a:pt x="95709" y="1751529"/>
                    <a:pt x="93836" y="1753715"/>
                  </a:cubicBezTo>
                  <a:cubicBezTo>
                    <a:pt x="85837" y="1755746"/>
                    <a:pt x="86613" y="1730533"/>
                    <a:pt x="86535" y="1733707"/>
                  </a:cubicBezTo>
                  <a:cubicBezTo>
                    <a:pt x="79926" y="1735615"/>
                    <a:pt x="89422" y="1729256"/>
                    <a:pt x="90050" y="1730913"/>
                  </a:cubicBezTo>
                  <a:cubicBezTo>
                    <a:pt x="84612" y="1731889"/>
                    <a:pt x="98510" y="1738283"/>
                    <a:pt x="98793" y="1738303"/>
                  </a:cubicBezTo>
                  <a:cubicBezTo>
                    <a:pt x="99076" y="1738323"/>
                    <a:pt x="52361" y="1730793"/>
                    <a:pt x="91747" y="1731032"/>
                  </a:cubicBezTo>
                  <a:lnTo>
                    <a:pt x="335107" y="1739737"/>
                  </a:lnTo>
                  <a:cubicBezTo>
                    <a:pt x="410318" y="1739235"/>
                    <a:pt x="506561" y="1745747"/>
                    <a:pt x="541573" y="1740640"/>
                  </a:cubicBezTo>
                </a:path>
              </a:pathLst>
            </a:custGeom>
            <a:gradFill>
              <a:gsLst>
                <a:gs pos="5000">
                  <a:sysClr val="window" lastClr="FFFFFF">
                    <a:lumMod val="85000"/>
                  </a:sysClr>
                </a:gs>
                <a:gs pos="47000">
                  <a:srgbClr val="ED7D31">
                    <a:lumMod val="20000"/>
                    <a:lumOff val="80000"/>
                  </a:srgbClr>
                </a:gs>
                <a:gs pos="95000">
                  <a:srgbClr val="ED7D31">
                    <a:lumMod val="60000"/>
                    <a:lumOff val="40000"/>
                  </a:srgbClr>
                </a:gs>
              </a:gsLst>
              <a:lin ang="0" scaled="1"/>
            </a:gradFill>
            <a:ln w="15875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91296" tIns="45652" rIns="91296" bIns="45652" anchor="ctr"/>
            <a:lstStyle/>
            <a:p>
              <a:pPr algn="ctr" defTabSz="912903" eaLnBrk="1" hangingPunct="1">
                <a:defRPr/>
              </a:pPr>
              <a:endParaRPr lang="ru-RU" sz="1050" kern="0" dirty="0">
                <a:solidFill>
                  <a:srgbClr val="FF0000"/>
                </a:solidFill>
                <a:latin typeface="Arial" pitchFamily="34" charset="0"/>
                <a:cs typeface="Arial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2814817" y="3391871"/>
              <a:ext cx="2687886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офицеру</a:t>
              </a:r>
              <a:r>
                <a:rPr lang="ru-RU" sz="1050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–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до 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171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</a:t>
              </a: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2793942" y="3901643"/>
              <a:ext cx="2609300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сержанту</a:t>
              </a:r>
              <a:r>
                <a:rPr lang="ru-RU" sz="1050" b="1" kern="0" dirty="0">
                  <a:solidFill>
                    <a:srgbClr val="1F497D">
                      <a:lumMod val="60000"/>
                      <a:lumOff val="40000"/>
                    </a:srgbClr>
                  </a:solidFill>
                  <a:latin typeface="Arial"/>
                  <a:cs typeface="Levenim MT" pitchFamily="2" charset="-79"/>
                </a:rPr>
                <a:t> </a:t>
              </a:r>
              <a:r>
                <a:rPr lang="ru-RU" sz="1050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–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"/>
                  <a:cs typeface="Levenim MT" pitchFamily="2" charset="-79"/>
                </a:rPr>
                <a:t>до</a:t>
              </a:r>
              <a:r>
                <a:rPr lang="ru-RU" sz="1050" b="1" kern="0" dirty="0">
                  <a:solidFill>
                    <a:srgbClr val="1F497D">
                      <a:lumMod val="60000"/>
                      <a:lumOff val="40000"/>
                    </a:srgbClr>
                  </a:solidFill>
                  <a:latin typeface="Arial"/>
                  <a:cs typeface="Levenim MT" pitchFamily="2" charset="-79"/>
                </a:rPr>
                <a:t> 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80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</a:t>
              </a: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2985495" y="4455880"/>
              <a:ext cx="2368631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солдату </a:t>
              </a:r>
              <a:r>
                <a:rPr lang="ru-RU" sz="1050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–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до </a:t>
              </a:r>
              <a:r>
                <a:rPr lang="en-US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6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8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 </a:t>
              </a:r>
              <a:endParaRPr lang="ru-RU" sz="1050" i="1" kern="0" dirty="0">
                <a:solidFill>
                  <a:srgbClr val="ED7D31">
                    <a:lumMod val="50000"/>
                  </a:srgbClr>
                </a:solidFill>
                <a:latin typeface="Arial Narrow" pitchFamily="34" charset="0"/>
                <a:cs typeface="Levenim MT" pitchFamily="2" charset="-79"/>
              </a:endParaRPr>
            </a:p>
          </p:txBody>
        </p:sp>
        <p:sp>
          <p:nvSpPr>
            <p:cNvPr id="53297" name="Прямоугольник 66"/>
            <p:cNvSpPr>
              <a:spLocks noChangeArrowheads="1"/>
            </p:cNvSpPr>
            <p:nvPr/>
          </p:nvSpPr>
          <p:spPr bwMode="auto">
            <a:xfrm>
              <a:off x="3421063" y="2659063"/>
              <a:ext cx="1725612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341" tIns="45675" rIns="91341" bIns="45675">
              <a:spAutoFit/>
            </a:bodyPr>
            <a:lstStyle/>
            <a:p>
              <a:pPr algn="ctr" defTabSz="911225" eaLnBrk="1" hangingPunct="1"/>
              <a:r>
                <a:rPr lang="ru-RU" altLang="ru-RU" sz="1100" b="1">
                  <a:solidFill>
                    <a:srgbClr val="843C0C"/>
                  </a:solidFill>
                  <a:latin typeface="Arial Narrow" pitchFamily="34" charset="0"/>
                  <a:ea typeface="Calibri" pitchFamily="34" charset="0"/>
                  <a:cs typeface="Times New Roman" pitchFamily="18" charset="0"/>
                </a:rPr>
                <a:t>ЕЖЕГОДНО</a:t>
              </a:r>
              <a:endParaRPr lang="en-US" altLang="ru-RU" sz="1100" b="1">
                <a:solidFill>
                  <a:srgbClr val="843C0C"/>
                </a:solidFill>
                <a:latin typeface="Arial Narrow" pitchFamily="34" charset="0"/>
                <a:ea typeface="Calibri" pitchFamily="34" charset="0"/>
                <a:cs typeface="Times New Roman" pitchFamily="18" charset="0"/>
              </a:endParaRPr>
            </a:p>
            <a:p>
              <a:pPr algn="ctr" defTabSz="911225" eaLnBrk="1" hangingPunct="1"/>
              <a:r>
                <a:rPr lang="en-US" altLang="ru-RU" sz="1100" b="1">
                  <a:solidFill>
                    <a:srgbClr val="C00000"/>
                  </a:solidFill>
                  <a:latin typeface="Arial Narrow" pitchFamily="34" charset="0"/>
                  <a:ea typeface="Calibri" pitchFamily="34" charset="0"/>
                  <a:cs typeface="Levenim MT" pitchFamily="2" charset="-79"/>
                </a:rPr>
                <a:t>(</a:t>
              </a:r>
              <a:r>
                <a:rPr lang="ru-RU" altLang="ru-RU" sz="1100" b="1">
                  <a:solidFill>
                    <a:srgbClr val="C00000"/>
                  </a:solidFill>
                  <a:latin typeface="Arial Narrow" pitchFamily="34" charset="0"/>
                  <a:ea typeface="Calibri" pitchFamily="34" charset="0"/>
                  <a:cs typeface="Levenim MT" pitchFamily="2" charset="-79"/>
                </a:rPr>
                <a:t>без участия</a:t>
              </a:r>
            </a:p>
            <a:p>
              <a:pPr algn="ctr" defTabSz="911225" eaLnBrk="1" hangingPunct="1"/>
              <a:r>
                <a:rPr lang="ru-RU" altLang="ru-RU" sz="1100" b="1">
                  <a:solidFill>
                    <a:srgbClr val="C00000"/>
                  </a:solidFill>
                  <a:latin typeface="Arial Narrow" pitchFamily="34" charset="0"/>
                  <a:ea typeface="Calibri" pitchFamily="34" charset="0"/>
                  <a:cs typeface="Levenim MT" pitchFamily="2" charset="-79"/>
                </a:rPr>
                <a:t>в специальных сборах)</a:t>
              </a:r>
            </a:p>
          </p:txBody>
        </p:sp>
        <p:sp>
          <p:nvSpPr>
            <p:cNvPr id="68" name="Овал 67"/>
            <p:cNvSpPr/>
            <p:nvPr/>
          </p:nvSpPr>
          <p:spPr>
            <a:xfrm>
              <a:off x="2279450" y="4400298"/>
              <a:ext cx="68763" cy="57171"/>
            </a:xfrm>
            <a:prstGeom prst="ellipse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lIns="91341" tIns="45675" rIns="91341" bIns="45675" anchor="ctr"/>
            <a:lstStyle/>
            <a:p>
              <a:pPr algn="ctr" defTabSz="91244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200" kern="0">
                <a:solidFill>
                  <a:prstClr val="white"/>
                </a:solidFill>
                <a:latin typeface="+mn-lt"/>
              </a:endParaRPr>
            </a:p>
          </p:txBody>
        </p:sp>
        <p:sp>
          <p:nvSpPr>
            <p:cNvPr id="69" name="Овал 68"/>
            <p:cNvSpPr/>
            <p:nvPr/>
          </p:nvSpPr>
          <p:spPr>
            <a:xfrm>
              <a:off x="2696938" y="4030277"/>
              <a:ext cx="103144" cy="87345"/>
            </a:xfrm>
            <a:prstGeom prst="ellipse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lIns="91341" tIns="45675" rIns="91341" bIns="45675" anchor="ctr"/>
            <a:lstStyle/>
            <a:p>
              <a:pPr algn="ctr" defTabSz="91244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200" kern="0">
                <a:solidFill>
                  <a:prstClr val="white"/>
                </a:solidFill>
                <a:latin typeface="+mn-lt"/>
              </a:endParaRPr>
            </a:p>
          </p:txBody>
        </p:sp>
        <p:sp>
          <p:nvSpPr>
            <p:cNvPr id="70" name="Овал 69"/>
            <p:cNvSpPr/>
            <p:nvPr/>
          </p:nvSpPr>
          <p:spPr>
            <a:xfrm>
              <a:off x="2970760" y="3617377"/>
              <a:ext cx="136298" cy="117518"/>
            </a:xfrm>
            <a:prstGeom prst="ellipse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lIns="91341" tIns="45675" rIns="91341" bIns="45675" anchor="ctr"/>
            <a:lstStyle/>
            <a:p>
              <a:pPr algn="ctr" defTabSz="91244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200" kern="0">
                <a:solidFill>
                  <a:prstClr val="white"/>
                </a:solidFill>
                <a:latin typeface="+mn-lt"/>
              </a:endParaRPr>
            </a:p>
          </p:txBody>
        </p:sp>
        <p:sp>
          <p:nvSpPr>
            <p:cNvPr id="71" name="Скругленный прямоугольник 70"/>
            <p:cNvSpPr/>
            <p:nvPr/>
          </p:nvSpPr>
          <p:spPr>
            <a:xfrm flipH="1">
              <a:off x="50800" y="2704235"/>
              <a:ext cx="3413578" cy="320791"/>
            </a:xfrm>
            <a:prstGeom prst="roundRect">
              <a:avLst>
                <a:gd name="adj" fmla="val 17900"/>
              </a:avLst>
            </a:prstGeom>
          </p:spPr>
          <p:txBody>
            <a:bodyPr lIns="91341" tIns="45675" rIns="91341" bIns="45675">
              <a:spAutoFit/>
            </a:bodyPr>
            <a:lstStyle/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Районный коэффициент</a:t>
              </a: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(в регионах с неблагоприятным климатом)</a:t>
              </a:r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64576" y="2334213"/>
              <a:ext cx="6864953" cy="217557"/>
            </a:xfrm>
            <a:prstGeom prst="rect">
              <a:avLst/>
            </a:prstGeom>
            <a:gradFill flip="none" rotWithShape="1">
              <a:gsLst>
                <a:gs pos="0">
                  <a:srgbClr val="ED7D31">
                    <a:lumMod val="40000"/>
                    <a:lumOff val="60000"/>
                  </a:srgbClr>
                </a:gs>
                <a:gs pos="25000">
                  <a:sysClr val="windowText" lastClr="000000">
                    <a:lumMod val="50000"/>
                    <a:lumOff val="50000"/>
                  </a:sysClr>
                </a:gs>
                <a:gs pos="73000">
                  <a:srgbClr val="E7E6E6">
                    <a:lumMod val="90000"/>
                  </a:srgbClr>
                </a:gs>
              </a:gsLst>
              <a:lin ang="10800000" scaled="1"/>
              <a:tileRect/>
            </a:gradFill>
            <a:ln w="25400" cap="flat" cmpd="sng" algn="ctr">
              <a:solidFill>
                <a:srgbClr val="5AA2AE">
                  <a:lumMod val="50000"/>
                  <a:alpha val="20000"/>
                </a:srgb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19799998" lon="0" rev="0"/>
              </a:camera>
              <a:lightRig rig="threePt" dir="t"/>
            </a:scene3d>
            <a:sp3d>
              <a:bevelT/>
            </a:sp3d>
          </p:spPr>
          <p:txBody>
            <a:bodyPr lIns="91341" tIns="45675" rIns="91341" bIns="45675" anchor="ctr"/>
            <a:lstStyle/>
            <a:p>
              <a:pPr algn="ctr" defTabSz="532651" eaLnBrk="1" fontAlgn="auto" hangingPunct="1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Arial" pitchFamily="34" charset="0"/>
                </a:rPr>
                <a:t>ФИНАНСОВОЕ  ОБЕСПЕЧЕНИЕ</a:t>
              </a: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82726" y="4400298"/>
              <a:ext cx="2624035" cy="668579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Единовременная выплата </a:t>
              </a: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за подписание нового  контракта</a:t>
              </a:r>
              <a:r>
                <a:rPr lang="en-US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:</a:t>
              </a:r>
              <a:r>
                <a:rPr lang="ru-RU" sz="110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i="1" kern="0" spc="-27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на 5 лет – 1,5 месячный оклад</a:t>
              </a:r>
            </a:p>
            <a:p>
              <a:pPr defTabSz="912131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b="1" i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на 3 года – месячный оклад </a:t>
              </a:r>
            </a:p>
          </p:txBody>
        </p:sp>
        <p:cxnSp>
          <p:nvCxnSpPr>
            <p:cNvPr id="53304" name="Прямая соединительная линия 91"/>
            <p:cNvCxnSpPr>
              <a:cxnSpLocks noChangeShapeType="1"/>
            </p:cNvCxnSpPr>
            <p:nvPr/>
          </p:nvCxnSpPr>
          <p:spPr bwMode="auto">
            <a:xfrm flipH="1">
              <a:off x="122238" y="5080000"/>
              <a:ext cx="6297612" cy="15875"/>
            </a:xfrm>
            <a:prstGeom prst="line">
              <a:avLst/>
            </a:prstGeom>
            <a:noFill/>
            <a:ln w="12700" algn="ctr">
              <a:solidFill>
                <a:srgbClr val="843C0C"/>
              </a:solidFill>
              <a:miter lim="800000"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305" name="Прямая соединительная линия 92"/>
            <p:cNvCxnSpPr>
              <a:cxnSpLocks noChangeShapeType="1"/>
            </p:cNvCxnSpPr>
            <p:nvPr/>
          </p:nvCxnSpPr>
          <p:spPr bwMode="auto">
            <a:xfrm>
              <a:off x="169863" y="3100388"/>
              <a:ext cx="2682875" cy="23812"/>
            </a:xfrm>
            <a:prstGeom prst="line">
              <a:avLst/>
            </a:prstGeom>
            <a:noFill/>
            <a:ln w="12700" algn="ctr">
              <a:solidFill>
                <a:srgbClr val="C55A1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3306" name="Прямоугольник 93"/>
            <p:cNvSpPr>
              <a:spLocks noChangeArrowheads="1"/>
            </p:cNvSpPr>
            <p:nvPr/>
          </p:nvSpPr>
          <p:spPr bwMode="auto">
            <a:xfrm>
              <a:off x="4897438" y="2674938"/>
              <a:ext cx="1724025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341" tIns="45675" rIns="91341" bIns="45675">
              <a:spAutoFit/>
            </a:bodyPr>
            <a:lstStyle/>
            <a:p>
              <a:pPr algn="ctr" defTabSz="911225" eaLnBrk="1" hangingPunct="1"/>
              <a:r>
                <a:rPr lang="ru-RU" altLang="ru-RU" sz="1100" b="1">
                  <a:solidFill>
                    <a:srgbClr val="843C0C"/>
                  </a:solidFill>
                  <a:latin typeface="Arial Narrow" pitchFamily="34" charset="0"/>
                  <a:ea typeface="Calibri" pitchFamily="34" charset="0"/>
                  <a:cs typeface="Times New Roman" pitchFamily="18" charset="0"/>
                </a:rPr>
                <a:t>ЕЖЕГОДНО</a:t>
              </a:r>
              <a:endParaRPr lang="en-US" altLang="ru-RU" sz="1100" b="1">
                <a:solidFill>
                  <a:srgbClr val="843C0C"/>
                </a:solidFill>
                <a:latin typeface="Arial Narrow" pitchFamily="34" charset="0"/>
                <a:ea typeface="Calibri" pitchFamily="34" charset="0"/>
                <a:cs typeface="Times New Roman" pitchFamily="18" charset="0"/>
              </a:endParaRPr>
            </a:p>
            <a:p>
              <a:pPr algn="ctr" defTabSz="911225" eaLnBrk="1" hangingPunct="1"/>
              <a:r>
                <a:rPr lang="en-US" altLang="ru-RU" sz="1100" b="1">
                  <a:solidFill>
                    <a:srgbClr val="0070C0"/>
                  </a:solidFill>
                  <a:latin typeface="Arial Narrow" pitchFamily="34" charset="0"/>
                  <a:ea typeface="Calibri" pitchFamily="34" charset="0"/>
                  <a:cs typeface="Times New Roman" pitchFamily="18" charset="0"/>
                </a:rPr>
                <a:t>(</a:t>
              </a:r>
              <a:r>
                <a:rPr lang="ru-RU" altLang="ru-RU" sz="1100" b="1">
                  <a:solidFill>
                    <a:srgbClr val="0070C0"/>
                  </a:solidFill>
                  <a:latin typeface="Arial Narrow" pitchFamily="34" charset="0"/>
                  <a:ea typeface="Calibri" pitchFamily="34" charset="0"/>
                  <a:cs typeface="Times New Roman" pitchFamily="18" charset="0"/>
                </a:rPr>
                <a:t>при участии</a:t>
              </a:r>
            </a:p>
            <a:p>
              <a:pPr algn="ctr" defTabSz="911225" eaLnBrk="1" hangingPunct="1"/>
              <a:r>
                <a:rPr lang="ru-RU" altLang="ru-RU" sz="1100" b="1">
                  <a:solidFill>
                    <a:srgbClr val="0070C0"/>
                  </a:solidFill>
                  <a:latin typeface="Arial Narrow" pitchFamily="34" charset="0"/>
                  <a:ea typeface="Calibri" pitchFamily="34" charset="0"/>
                  <a:cs typeface="Times New Roman" pitchFamily="18" charset="0"/>
                </a:rPr>
                <a:t>в специальных сборах)</a:t>
              </a:r>
              <a:endParaRPr lang="ru-RU" altLang="ru-RU" sz="1100">
                <a:solidFill>
                  <a:srgbClr val="0070C0"/>
                </a:solidFill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95" name="Прямоугольник 94"/>
            <p:cNvSpPr/>
            <p:nvPr/>
          </p:nvSpPr>
          <p:spPr>
            <a:xfrm>
              <a:off x="5028731" y="3382342"/>
              <a:ext cx="1715385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до </a:t>
              </a:r>
              <a:r>
                <a:rPr lang="ru-RU" sz="1600" b="1" kern="0" dirty="0">
                  <a:solidFill>
                    <a:srgbClr val="0070C0"/>
                  </a:solidFill>
                  <a:latin typeface="Arial Narrow" pitchFamily="34" charset="0"/>
                  <a:cs typeface="Levenim MT" pitchFamily="2" charset="-79"/>
                </a:rPr>
                <a:t>511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</a:t>
              </a:r>
            </a:p>
          </p:txBody>
        </p:sp>
        <p:sp>
          <p:nvSpPr>
            <p:cNvPr id="96" name="Прямоугольник 95"/>
            <p:cNvSpPr/>
            <p:nvPr/>
          </p:nvSpPr>
          <p:spPr>
            <a:xfrm>
              <a:off x="5028731" y="3912759"/>
              <a:ext cx="1715385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до </a:t>
              </a:r>
              <a:r>
                <a:rPr lang="ru-RU" sz="1600" b="1" kern="0" dirty="0">
                  <a:solidFill>
                    <a:srgbClr val="0070C0"/>
                  </a:solidFill>
                  <a:latin typeface="Arial Narrow" pitchFamily="34" charset="0"/>
                  <a:cs typeface="Levenim MT" pitchFamily="2" charset="-79"/>
                </a:rPr>
                <a:t>286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</a:t>
              </a:r>
            </a:p>
          </p:txBody>
        </p:sp>
        <p:sp>
          <p:nvSpPr>
            <p:cNvPr id="97" name="Прямоугольник 96"/>
            <p:cNvSpPr/>
            <p:nvPr/>
          </p:nvSpPr>
          <p:spPr>
            <a:xfrm>
              <a:off x="5028731" y="4466998"/>
              <a:ext cx="1715385" cy="222330"/>
            </a:xfrm>
            <a:prstGeom prst="rect">
              <a:avLst/>
            </a:prstGeom>
          </p:spPr>
          <p:txBody>
            <a:bodyPr lIns="91341" tIns="45675" rIns="91341" bIns="45675">
              <a:spAutoFit/>
            </a:bodyPr>
            <a:lstStyle/>
            <a:p>
              <a:pPr algn="ctr" defTabSz="1073024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до </a:t>
              </a:r>
              <a:r>
                <a:rPr lang="ru-RU" sz="1600" b="1" kern="0" dirty="0">
                  <a:solidFill>
                    <a:srgbClr val="0070C0"/>
                  </a:solidFill>
                  <a:latin typeface="Arial Narrow" pitchFamily="34" charset="0"/>
                  <a:cs typeface="Levenim MT" pitchFamily="2" charset="-79"/>
                </a:rPr>
                <a:t>244</a:t>
              </a:r>
              <a:r>
                <a:rPr lang="ru-RU" sz="1600" b="1" kern="0" dirty="0">
                  <a:solidFill>
                    <a:srgbClr val="C00000"/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тыс.</a:t>
              </a:r>
              <a:r>
                <a:rPr lang="en-US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 </a:t>
              </a:r>
              <a:r>
                <a:rPr lang="ru-RU" sz="1050" b="1" kern="0" dirty="0">
                  <a:solidFill>
                    <a:srgbClr val="ED7D31">
                      <a:lumMod val="50000"/>
                    </a:srgbClr>
                  </a:solidFill>
                  <a:latin typeface="Arial Narrow" pitchFamily="34" charset="0"/>
                  <a:cs typeface="Levenim MT" pitchFamily="2" charset="-79"/>
                </a:rPr>
                <a:t>руб.</a:t>
              </a:r>
            </a:p>
          </p:txBody>
        </p:sp>
        <p:sp>
          <p:nvSpPr>
            <p:cNvPr id="159" name="Овал 158"/>
            <p:cNvSpPr/>
            <p:nvPr/>
          </p:nvSpPr>
          <p:spPr>
            <a:xfrm>
              <a:off x="3157402" y="3048847"/>
              <a:ext cx="192782" cy="17786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41" tIns="45675" rIns="91341" bIns="45675" anchor="ctr"/>
            <a:lstStyle/>
            <a:p>
              <a:pPr algn="ctr" defTabSz="912448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  <p:pic>
        <p:nvPicPr>
          <p:cNvPr id="5328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43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666276" y="45262"/>
            <a:ext cx="454199" cy="2746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defTabSz="793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72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44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16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98813" indent="458788" defTabSz="79375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fld id="{D97762BE-BB9D-4104-96BB-004A038983A3}" type="slidenum">
              <a:rPr lang="en-US" altLang="ru-RU" sz="2000" b="1" kern="0"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latin typeface="Myriad Pro Cond" panose="020B0506030403020204" pitchFamily="34" charset="0"/>
                <a:cs typeface="Arial" pitchFamily="34" charset="0"/>
              </a:rPr>
              <a:pPr algn="ctr" defTabSz="614588" eaLnBrk="1" fontAlgn="auto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altLang="ru-RU" sz="20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-10886" y="-3417"/>
            <a:ext cx="9151941" cy="468000"/>
          </a:xfrm>
          <a:prstGeom prst="rect">
            <a:avLst/>
          </a:prstGeom>
          <a:blipFill>
            <a:blip r:embed="rId2" cstate="print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>
            <a:lvl1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18272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2844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27416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1988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ru-RU" sz="800" b="1">
              <a:latin typeface="Arial" charset="0"/>
              <a:cs typeface="Arial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164" y="0"/>
            <a:ext cx="8707625" cy="475013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>
            <a:lvl1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defTabSz="457200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18272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2844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27416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198813" indent="458788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b="1" dirty="0">
                <a:latin typeface="Arial" charset="0"/>
                <a:cs typeface="Arial" charset="0"/>
              </a:rPr>
              <a:t>Мобильная огневая </a:t>
            </a:r>
            <a:r>
              <a:rPr lang="ru-RU" b="1" dirty="0" smtClean="0">
                <a:latin typeface="Arial" charset="0"/>
                <a:cs typeface="Arial" charset="0"/>
              </a:rPr>
              <a:t>группа</a:t>
            </a:r>
            <a:endParaRPr lang="ru-RU" b="1" dirty="0">
              <a:latin typeface="Arial" charset="0"/>
              <a:cs typeface="Arial" charset="0"/>
            </a:endParaRPr>
          </a:p>
        </p:txBody>
      </p:sp>
      <p:sp>
        <p:nvSpPr>
          <p:cNvPr id="21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12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  <p:pic>
        <p:nvPicPr>
          <p:cNvPr id="1844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31750"/>
            <a:ext cx="461962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10000" y="4629150"/>
            <a:ext cx="1828800" cy="27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244475">
              <a:defRPr sz="1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244475">
              <a:defRPr sz="1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244475">
              <a:defRPr sz="1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244475"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244475"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2444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2444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2444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2444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0F571F-8BF1-4E68-BE5C-CD40CC36A303}" type="slidenum">
              <a:rPr lang="ru-RU" altLang="ru-RU" sz="1100">
                <a:solidFill>
                  <a:srgbClr val="7F7F7F"/>
                </a:solidFill>
              </a:rPr>
              <a:pPr/>
              <a:t>12</a:t>
            </a:fld>
            <a:endParaRPr lang="ru-RU" altLang="ru-RU" sz="1100">
              <a:solidFill>
                <a:srgbClr val="7F7F7F"/>
              </a:solidFill>
            </a:endParaRPr>
          </a:p>
        </p:txBody>
      </p:sp>
      <p:pic>
        <p:nvPicPr>
          <p:cNvPr id="18443" name="Рисунок 14" descr="P116062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7" r="3516"/>
          <a:stretch>
            <a:fillRect/>
          </a:stretch>
        </p:blipFill>
        <p:spPr bwMode="auto">
          <a:xfrm>
            <a:off x="115888" y="522288"/>
            <a:ext cx="306705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Рисунок 15" descr="P11606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" t="11972" r="13335" b="2145"/>
          <a:stretch>
            <a:fillRect/>
          </a:stretch>
        </p:blipFill>
        <p:spPr bwMode="auto">
          <a:xfrm>
            <a:off x="4610100" y="2886075"/>
            <a:ext cx="2824163" cy="219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Рисунок 16" descr="P116062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3"/>
          <a:stretch>
            <a:fillRect/>
          </a:stretch>
        </p:blipFill>
        <p:spPr bwMode="auto">
          <a:xfrm>
            <a:off x="1398588" y="2886075"/>
            <a:ext cx="304165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Рисунок 21" descr="P1160628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3" b="19434"/>
          <a:stretch>
            <a:fillRect/>
          </a:stretch>
        </p:blipFill>
        <p:spPr bwMode="auto">
          <a:xfrm>
            <a:off x="3278188" y="511175"/>
            <a:ext cx="26098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Рисунок 22" descr="P1160626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39" t="22395" b="34660"/>
          <a:stretch>
            <a:fillRect/>
          </a:stretch>
        </p:blipFill>
        <p:spPr bwMode="auto">
          <a:xfrm>
            <a:off x="5984875" y="511175"/>
            <a:ext cx="306705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294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A172B7CD-25BE-402F-968F-ED2FBE5EF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13" y="2851879"/>
            <a:ext cx="3113302" cy="211469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948E5559-4269-4BE8-902B-6855811F1B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073" y="555545"/>
            <a:ext cx="3138985" cy="216124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285A97E4-90C7-473B-8BAB-DF2D2910C1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13" y="569964"/>
            <a:ext cx="3113302" cy="2146822"/>
          </a:xfrm>
          <a:prstGeom prst="rect">
            <a:avLst/>
          </a:prstGeom>
        </p:spPr>
      </p:pic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413" y="281335"/>
            <a:ext cx="7477531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sp>
        <p:nvSpPr>
          <p:cNvPr id="53" name="Text Box 37"/>
          <p:cNvSpPr txBox="1">
            <a:spLocks noChangeArrowheads="1"/>
          </p:cNvSpPr>
          <p:nvPr/>
        </p:nvSpPr>
        <p:spPr bwMode="auto">
          <a:xfrm>
            <a:off x="3948714" y="569964"/>
            <a:ext cx="1213702" cy="4396613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Огневая </a:t>
            </a:r>
          </a:p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09A60ED-2F61-4C2A-B3AA-40F4DB7239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843" y="2832906"/>
            <a:ext cx="3117214" cy="2133673"/>
          </a:xfrm>
          <a:prstGeom prst="rect">
            <a:avLst/>
          </a:prstGeom>
        </p:spPr>
      </p:pic>
      <p:sp>
        <p:nvSpPr>
          <p:cNvPr id="17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13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305784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413" y="281335"/>
            <a:ext cx="7477531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sp>
        <p:nvSpPr>
          <p:cNvPr id="53" name="Text Box 37"/>
          <p:cNvSpPr txBox="1">
            <a:spLocks noChangeArrowheads="1"/>
          </p:cNvSpPr>
          <p:nvPr/>
        </p:nvSpPr>
        <p:spPr bwMode="auto">
          <a:xfrm>
            <a:off x="3948714" y="577316"/>
            <a:ext cx="1213702" cy="4411032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Огневая </a:t>
            </a:r>
          </a:p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A950B0E6-95B2-4490-B02A-5FB04D74D0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7"/>
          <a:stretch/>
        </p:blipFill>
        <p:spPr>
          <a:xfrm>
            <a:off x="5173846" y="578406"/>
            <a:ext cx="3139097" cy="206192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28922A5E-C250-44F6-B631-AD723703A80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" r="12968" b="4646"/>
          <a:stretch/>
        </p:blipFill>
        <p:spPr>
          <a:xfrm>
            <a:off x="835413" y="2742565"/>
            <a:ext cx="3113302" cy="222401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6D65B47D-20EF-4747-AE73-71D5801E0D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" t="27751" r="21265" b="16669"/>
          <a:stretch/>
        </p:blipFill>
        <p:spPr>
          <a:xfrm>
            <a:off x="858272" y="578592"/>
            <a:ext cx="3090442" cy="203887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637B0CF3-251F-48CF-91EC-0A969F6B19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46" y="2761061"/>
            <a:ext cx="3139097" cy="2205516"/>
          </a:xfrm>
          <a:prstGeom prst="rect">
            <a:avLst/>
          </a:prstGeom>
        </p:spPr>
      </p:pic>
      <p:sp>
        <p:nvSpPr>
          <p:cNvPr id="17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14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042739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413" y="281335"/>
            <a:ext cx="7477531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sp>
        <p:nvSpPr>
          <p:cNvPr id="53" name="Text Box 37"/>
          <p:cNvSpPr txBox="1">
            <a:spLocks noChangeArrowheads="1"/>
          </p:cNvSpPr>
          <p:nvPr/>
        </p:nvSpPr>
        <p:spPr bwMode="auto">
          <a:xfrm>
            <a:off x="3948714" y="577316"/>
            <a:ext cx="1213702" cy="4411032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Огневая </a:t>
            </a:r>
          </a:p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CE997E78-1D8A-4BB7-B22F-DEB7899470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609" y="577316"/>
            <a:ext cx="3129334" cy="2162414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9C46F7D8-2B82-4FC4-A5DD-17006A8D051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5413" y="2906488"/>
            <a:ext cx="3113301" cy="206009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E5030E-CD83-4FA7-B175-DFAE88CBC5E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5412" y="577316"/>
            <a:ext cx="3113302" cy="218374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11159905-3DA6-47BE-B1D9-35FC40644AF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16" y="2906488"/>
            <a:ext cx="3150527" cy="2060090"/>
          </a:xfrm>
          <a:prstGeom prst="rect">
            <a:avLst/>
          </a:prstGeom>
        </p:spPr>
      </p:pic>
      <p:sp>
        <p:nvSpPr>
          <p:cNvPr id="17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15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78158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413" y="281335"/>
            <a:ext cx="7477531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sp>
        <p:nvSpPr>
          <p:cNvPr id="53" name="Text Box 37"/>
          <p:cNvSpPr txBox="1">
            <a:spLocks noChangeArrowheads="1"/>
          </p:cNvSpPr>
          <p:nvPr/>
        </p:nvSpPr>
        <p:spPr bwMode="auto">
          <a:xfrm>
            <a:off x="3948714" y="577316"/>
            <a:ext cx="1213702" cy="4411032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Огневая </a:t>
            </a:r>
          </a:p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D549AD63-BD75-496F-95C3-CB41B38C32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16" y="579753"/>
            <a:ext cx="3150527" cy="2167258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76112230-B02D-4CE9-8E37-CAFF6F5D9E1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/>
          <a:stretch/>
        </p:blipFill>
        <p:spPr>
          <a:xfrm>
            <a:off x="835413" y="2841781"/>
            <a:ext cx="3113302" cy="211600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412AD7E7-1B72-42F3-ACEE-9F9AB9D4F64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0" r="2072"/>
          <a:stretch/>
        </p:blipFill>
        <p:spPr>
          <a:xfrm>
            <a:off x="5162416" y="2903305"/>
            <a:ext cx="3150527" cy="2054477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687B40C9-B1E3-4356-BFE3-F8583BA9926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" r="6722" b="20909"/>
          <a:stretch/>
        </p:blipFill>
        <p:spPr>
          <a:xfrm>
            <a:off x="824527" y="579753"/>
            <a:ext cx="3124187" cy="2087247"/>
          </a:xfrm>
          <a:prstGeom prst="rect">
            <a:avLst/>
          </a:prstGeom>
        </p:spPr>
      </p:pic>
      <p:sp>
        <p:nvSpPr>
          <p:cNvPr id="17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16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258410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761" y="281335"/>
            <a:ext cx="7773902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C13EAEC6-B411-4E26-973A-BF030B370F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1"/>
          <a:stretch/>
        </p:blipFill>
        <p:spPr>
          <a:xfrm>
            <a:off x="5171443" y="577318"/>
            <a:ext cx="3341220" cy="2116401"/>
          </a:xfrm>
          <a:prstGeom prst="rect">
            <a:avLst/>
          </a:prstGeom>
        </p:spPr>
      </p:pic>
      <p:sp>
        <p:nvSpPr>
          <p:cNvPr id="18" name="Text Box 37"/>
          <p:cNvSpPr txBox="1">
            <a:spLocks noChangeArrowheads="1"/>
          </p:cNvSpPr>
          <p:nvPr/>
        </p:nvSpPr>
        <p:spPr bwMode="auto">
          <a:xfrm>
            <a:off x="3952148" y="577318"/>
            <a:ext cx="1219295" cy="4411031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 </a:t>
            </a:r>
          </a:p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 связи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18505AE1-A9A1-4972-BF83-8E911FFDE7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761" y="577317"/>
            <a:ext cx="3213387" cy="211640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668E87DE-C46F-4A1A-AF69-9702D7B154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8"/>
          <a:stretch/>
        </p:blipFill>
        <p:spPr>
          <a:xfrm>
            <a:off x="738760" y="2895599"/>
            <a:ext cx="3235112" cy="207097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640023FF-DD02-46D2-A705-8BE604122BB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0"/>
          <a:stretch/>
        </p:blipFill>
        <p:spPr>
          <a:xfrm>
            <a:off x="5171443" y="2895599"/>
            <a:ext cx="3341420" cy="2081863"/>
          </a:xfrm>
          <a:prstGeom prst="rect">
            <a:avLst/>
          </a:prstGeom>
        </p:spPr>
      </p:pic>
      <p:sp>
        <p:nvSpPr>
          <p:cNvPr id="21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17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351628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7">
            <a:extLst>
              <a:ext uri="{FF2B5EF4-FFF2-40B4-BE49-F238E27FC236}">
                <a16:creationId xmlns:a16="http://schemas.microsoft.com/office/drawing/2014/main" xmlns="" id="{360B635B-96B1-4B0B-8FE8-6285C0C4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413" y="281335"/>
            <a:ext cx="7477531" cy="274211"/>
          </a:xfrm>
          <a:prstGeom prst="rect">
            <a:avLst/>
          </a:prstGeom>
          <a:solidFill>
            <a:srgbClr val="FFFFCC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r>
              <a:rPr lang="ru-RU" altLang="ru-RU" sz="1100" dirty="0"/>
              <a:t>Учебное тактическое поле</a:t>
            </a:r>
          </a:p>
        </p:txBody>
      </p:sp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BC46661-D98D-43E0-9179-5639A3B5C5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1"/>
          <a:stretch/>
        </p:blipFill>
        <p:spPr>
          <a:xfrm>
            <a:off x="835412" y="588374"/>
            <a:ext cx="3116736" cy="199450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63262D58-430E-4F81-A32F-09D3CC659A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733" y="2748599"/>
            <a:ext cx="3107210" cy="2152666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CD581D56-F827-499E-B777-F0CFB0ED41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12" y="2737169"/>
            <a:ext cx="3116736" cy="215266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286695A5-6D05-4D4A-909C-D5E6CFB028B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1" r="6360"/>
          <a:stretch/>
        </p:blipFill>
        <p:spPr>
          <a:xfrm>
            <a:off x="5194847" y="588375"/>
            <a:ext cx="3111246" cy="2005934"/>
          </a:xfrm>
          <a:prstGeom prst="rect">
            <a:avLst/>
          </a:prstGeom>
        </p:spPr>
      </p:pic>
      <p:sp>
        <p:nvSpPr>
          <p:cNvPr id="24" name="Text Box 37"/>
          <p:cNvSpPr txBox="1">
            <a:spLocks noChangeArrowheads="1"/>
          </p:cNvSpPr>
          <p:nvPr/>
        </p:nvSpPr>
        <p:spPr bwMode="auto">
          <a:xfrm>
            <a:off x="3952148" y="588374"/>
            <a:ext cx="1253585" cy="4324320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Тактическая подготовка </a:t>
            </a:r>
          </a:p>
        </p:txBody>
      </p:sp>
      <p:sp>
        <p:nvSpPr>
          <p:cNvPr id="18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18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655816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389371" y="61131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Подготовка МОГ по прикрытию критических важных объектов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pic>
        <p:nvPicPr>
          <p:cNvPr id="1026" name="Picture 2" descr="C:\Documents and Settings\Катошин\Рабочий стол\МЛРезерв, МОГ\отчёты барс\IMG_20260605_064916_76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3419"/>
          <a:stretch/>
        </p:blipFill>
        <p:spPr bwMode="auto">
          <a:xfrm>
            <a:off x="5205733" y="2700907"/>
            <a:ext cx="3426800" cy="221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Катошин\Рабочий стол\МЛРезерв, МОГ\отчёты барс\IMG_20260605_064916_80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1" t="4125" r="5078" b="-2662"/>
          <a:stretch/>
        </p:blipFill>
        <p:spPr bwMode="auto">
          <a:xfrm>
            <a:off x="5205733" y="489118"/>
            <a:ext cx="3426800" cy="214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Катошин\Рабочий стол\МЛРезерв, МОГ\отчёты барс\IMG_20260605_064829_41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3" r="2965" b="2070"/>
          <a:stretch/>
        </p:blipFill>
        <p:spPr bwMode="auto">
          <a:xfrm>
            <a:off x="586532" y="2685116"/>
            <a:ext cx="3393352" cy="222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Катошин\Рабочий стол\МЛРезерв, МОГ\отчёты барс\IMG_20260605_065002_987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4593"/>
          <a:stretch/>
        </p:blipFill>
        <p:spPr bwMode="auto">
          <a:xfrm>
            <a:off x="592741" y="489118"/>
            <a:ext cx="3359408" cy="205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37"/>
          <p:cNvSpPr txBox="1">
            <a:spLocks noChangeArrowheads="1"/>
          </p:cNvSpPr>
          <p:nvPr/>
        </p:nvSpPr>
        <p:spPr bwMode="auto">
          <a:xfrm>
            <a:off x="3952148" y="489118"/>
            <a:ext cx="1253585" cy="4423577"/>
          </a:xfrm>
          <a:prstGeom prst="rect">
            <a:avLst/>
          </a:prstGeom>
          <a:solidFill>
            <a:srgbClr val="D7E4BD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lIns="0" tIns="17984" rIns="0" bIns="0" anchor="ctr"/>
          <a:lstStyle>
            <a:defPPr>
              <a:defRPr lang="ru-RU"/>
            </a:defPPr>
            <a:lvl1pPr algn="ctr" defTabSz="957263">
              <a:lnSpc>
                <a:spcPct val="90000"/>
              </a:lnSpc>
              <a:buFontTx/>
              <a:buNone/>
              <a:defRPr sz="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39775" indent="-28257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3700"/>
            </a:lvl2pPr>
            <a:lvl3pPr marL="1139825" indent="-225425" defTabSz="957263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3pPr>
            <a:lvl4pPr marL="1597025" indent="-225425" defTabSz="957263">
              <a:spcBef>
                <a:spcPct val="20000"/>
              </a:spcBef>
              <a:buFont typeface="Arial" panose="020B0604020202020204" pitchFamily="34" charset="0"/>
              <a:buChar char="–"/>
              <a:defRPr sz="2700"/>
            </a:lvl4pPr>
            <a:lvl5pPr marL="2054225" indent="-225425" defTabSz="957263">
              <a:spcBef>
                <a:spcPct val="20000"/>
              </a:spcBef>
              <a:buFont typeface="Arial" panose="020B0604020202020204" pitchFamily="34" charset="0"/>
              <a:buChar char="»"/>
              <a:defRPr sz="2700"/>
            </a:lvl5pPr>
            <a:lvl6pPr marL="25114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6pPr>
            <a:lvl7pPr marL="29686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7pPr>
            <a:lvl8pPr marL="34258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8pPr>
            <a:lvl9pPr marL="3883025" indent="-2254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/>
            </a:lvl9pPr>
          </a:lstStyle>
          <a:p>
            <a:pPr defTabSz="914378">
              <a:lnSpc>
                <a:spcPct val="100000"/>
              </a:lnSpc>
            </a:pPr>
            <a:r>
              <a:rPr lang="ru-RU" altLang="ru-RU" sz="1200" dirty="0">
                <a:latin typeface="Arial"/>
              </a:rPr>
              <a:t>Подготовка и выезд на объекты для выполнения задач </a:t>
            </a:r>
          </a:p>
        </p:txBody>
      </p:sp>
      <p:sp>
        <p:nvSpPr>
          <p:cNvPr id="16" name="Номер слайда 1"/>
          <p:cNvSpPr txBox="1">
            <a:spLocks/>
          </p:cNvSpPr>
          <p:nvPr/>
        </p:nvSpPr>
        <p:spPr>
          <a:xfrm>
            <a:off x="8669462" y="12843"/>
            <a:ext cx="474171" cy="346234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20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284822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Заголовок 3">
            <a:extLst>
              <a:ext uri="{FF2B5EF4-FFF2-40B4-BE49-F238E27FC236}">
                <a16:creationId xmlns:a16="http://schemas.microsoft.com/office/drawing/2014/main" xmlns="" id="{12F557EA-9392-479C-997F-540D09D025B3}"/>
              </a:ext>
            </a:extLst>
          </p:cNvPr>
          <p:cNvSpPr txBox="1">
            <a:spLocks/>
          </p:cNvSpPr>
          <p:nvPr/>
        </p:nvSpPr>
        <p:spPr>
          <a:xfrm>
            <a:off x="759214" y="67839"/>
            <a:ext cx="8271911" cy="25168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wrap="square" lIns="102950" tIns="51471" rIns="102950" bIns="51471" anchor="ctr">
            <a:spAutoFit/>
          </a:bodyPr>
          <a:lstStyle/>
          <a:p>
            <a:pPr marL="0" lvl="1" algn="ctr" defTabSz="1516548">
              <a:lnSpc>
                <a:spcPct val="80000"/>
              </a:lnSpc>
              <a:buSzPct val="100000"/>
              <a:tabLst>
                <a:tab pos="0" algn="l"/>
                <a:tab pos="532586" algn="l"/>
                <a:tab pos="1067055" algn="l"/>
                <a:tab pos="1601536" algn="l"/>
                <a:tab pos="2135999" algn="l"/>
                <a:tab pos="2670476" algn="l"/>
                <a:tab pos="3204951" algn="l"/>
                <a:tab pos="3739426" algn="l"/>
                <a:tab pos="4273889" algn="l"/>
                <a:tab pos="4808364" algn="l"/>
                <a:tab pos="5342840" algn="l"/>
                <a:tab pos="5877314" algn="l"/>
                <a:tab pos="6411776" algn="l"/>
                <a:tab pos="6946251" algn="l"/>
                <a:tab pos="7480728" algn="l"/>
                <a:tab pos="8015203" algn="l"/>
                <a:tab pos="8549666" algn="l"/>
                <a:tab pos="9084144" algn="l"/>
                <a:tab pos="9618617" algn="l"/>
                <a:tab pos="10153091" algn="l"/>
                <a:tab pos="10687554" algn="l"/>
              </a:tabLst>
              <a:defRPr/>
            </a:pPr>
            <a:r>
              <a:rPr lang="ru-RU" alt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Размещение </a:t>
            </a:r>
            <a:r>
              <a:rPr lang="ru-RU" alt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МОГ </a:t>
            </a:r>
            <a:r>
              <a:rPr lang="ru-RU" alt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 объектах</a:t>
            </a:r>
            <a:endParaRPr lang="ru-RU" altLang="ru-RU" sz="1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2A5E88C7-7F59-4112-8115-4F1DD9279C04}"/>
              </a:ext>
            </a:extLst>
          </p:cNvPr>
          <p:cNvGrpSpPr/>
          <p:nvPr/>
        </p:nvGrpSpPr>
        <p:grpSpPr>
          <a:xfrm>
            <a:off x="3748" y="-36201"/>
            <a:ext cx="1470026" cy="478456"/>
            <a:chOff x="4997" y="-48268"/>
            <a:chExt cx="1960035" cy="637941"/>
          </a:xfrm>
        </p:grpSpPr>
        <p:pic>
          <p:nvPicPr>
            <p:cNvPr id="63" name="Picture 20">
              <a:extLst>
                <a:ext uri="{FF2B5EF4-FFF2-40B4-BE49-F238E27FC236}">
                  <a16:creationId xmlns:a16="http://schemas.microsoft.com/office/drawing/2014/main" xmlns="" id="{FE42CE0C-E265-4C29-98E4-5DD26ED284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" y="-48268"/>
              <a:ext cx="1960035" cy="628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A725E861-8353-451F-8678-B848A020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81" y="-25610"/>
              <a:ext cx="582304" cy="615283"/>
            </a:xfrm>
            <a:prstGeom prst="rect">
              <a:avLst/>
            </a:prstGeom>
          </p:spPr>
        </p:pic>
      </p:grpSp>
      <p:pic>
        <p:nvPicPr>
          <p:cNvPr id="16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91" y="575018"/>
            <a:ext cx="2704459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24" descr="D:\БАРС\Сборы МОГ 16.05-1.06.26\Фото\LG6z70f_xHPa5tEScbr5NjNG6Ig-0d8p1vfp0u0DYwRqSYP_YIIIqbyf4We4PaW6Q7GtdNHaWQ1JI4aAwXsaA_L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529" y="575018"/>
            <a:ext cx="2740901" cy="1686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91" y="2780536"/>
            <a:ext cx="2704459" cy="175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539" y="2780537"/>
            <a:ext cx="2669070" cy="1753364"/>
          </a:xfrm>
          <a:prstGeom prst="rect">
            <a:avLst/>
          </a:prstGeom>
        </p:spPr>
      </p:pic>
      <p:pic>
        <p:nvPicPr>
          <p:cNvPr id="23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34" b="15683"/>
          <a:stretch>
            <a:fillRect/>
          </a:stretch>
        </p:blipFill>
        <p:spPr bwMode="auto">
          <a:xfrm>
            <a:off x="3198837" y="575018"/>
            <a:ext cx="2675772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023" y="2780537"/>
            <a:ext cx="2737407" cy="1753363"/>
          </a:xfrm>
          <a:prstGeom prst="rect">
            <a:avLst/>
          </a:prstGeom>
        </p:spPr>
      </p:pic>
      <p:sp>
        <p:nvSpPr>
          <p:cNvPr id="25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21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325625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18567">
            <a:off x="160581" y="-454429"/>
            <a:ext cx="8263544" cy="6354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"/>
            <a:lightRig rig="threePt" dir="t"/>
          </a:scene3d>
        </p:spPr>
      </p:pic>
      <p:sp>
        <p:nvSpPr>
          <p:cNvPr id="42" name="Прямоугольник 41"/>
          <p:cNvSpPr/>
          <p:nvPr/>
        </p:nvSpPr>
        <p:spPr>
          <a:xfrm>
            <a:off x="-10886" y="-3417"/>
            <a:ext cx="9151941" cy="378000"/>
          </a:xfrm>
          <a:prstGeom prst="rect">
            <a:avLst/>
          </a:prstGeom>
          <a:blipFill>
            <a:blip r:embed="rId4"/>
            <a:srcRect/>
            <a:stretch>
              <a:fillRect l="1" r="-1187"/>
            </a:stretch>
          </a:blip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dkEdge"/>
        </p:spPr>
        <p:txBody>
          <a:bodyPr lIns="48828" tIns="24416" rIns="48828" bIns="24416" anchor="ctr"/>
          <a:lstStyle/>
          <a:p>
            <a:pPr algn="ctr" defTabSz="45763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b="1" kern="0" dirty="0"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67722" y="0"/>
            <a:ext cx="8191755" cy="399195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/>
          <a:lstStyle/>
          <a:p>
            <a:pPr algn="ctr" defTabSz="457982" eaLnBrk="1" hangingPunct="1">
              <a:defRPr/>
            </a:pPr>
            <a:r>
              <a:rPr lang="ru-RU" b="1" kern="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мобильных огневых </a:t>
            </a:r>
            <a:r>
              <a:rPr lang="ru-RU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групп</a:t>
            </a:r>
            <a:endParaRPr lang="ru-RU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28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14288"/>
            <a:ext cx="4381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Скругленный прямоугольник 46"/>
          <p:cNvSpPr/>
          <p:nvPr/>
        </p:nvSpPr>
        <p:spPr>
          <a:xfrm>
            <a:off x="-579595" y="442269"/>
            <a:ext cx="2927515" cy="655632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 algn="ctr" defTabSz="1073303" eaLnBrk="1" hangingPunct="1">
              <a:lnSpc>
                <a:spcPts val="2000"/>
              </a:lnSpc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- автомобили</a:t>
            </a:r>
          </a:p>
          <a:p>
            <a:pPr algn="ctr" defTabSz="1073303" eaLnBrk="1" hangingPunct="1">
              <a:lnSpc>
                <a:spcPts val="2000"/>
              </a:lnSpc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    </a:t>
            </a: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(по 1 на МОГ)</a:t>
            </a: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-904596" y="3152095"/>
            <a:ext cx="4340541" cy="910879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 algn="ctr" defTabSz="1073303" eaLnBrk="1" hangingPunct="1"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            -</a:t>
            </a:r>
            <a:r>
              <a:rPr lang="ru-RU" sz="1800" dirty="0">
                <a:ln w="9525">
                  <a:noFill/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радиолокационные станции</a:t>
            </a:r>
          </a:p>
          <a:p>
            <a:pPr algn="ctr" defTabSz="1073303" eaLnBrk="1" hangingPunct="1">
              <a:defRPr/>
            </a:pP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                         (по 4 на каждое предприятие)</a:t>
            </a:r>
          </a:p>
          <a:p>
            <a:pPr algn="ctr" defTabSz="1073303" eaLnBrk="1" hangingPunct="1"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endParaRPr lang="ru-RU" sz="1800" dirty="0">
              <a:ln w="9525">
                <a:noFill/>
                <a:prstDash val="solid"/>
              </a:ln>
              <a:solidFill>
                <a:srgbClr val="FF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pic>
        <p:nvPicPr>
          <p:cNvPr id="54289" name="Picture 4" descr="http://3gomu/catalog_vvt_25-34/objects/class_9243430/obj_908575/photo_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4635500"/>
            <a:ext cx="728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0" name="image1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1981" flipH="1">
            <a:off x="7894638" y="4695825"/>
            <a:ext cx="877887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8" r="4919" b="66595"/>
          <a:stretch>
            <a:fillRect/>
          </a:stretch>
        </p:blipFill>
        <p:spPr bwMode="auto">
          <a:xfrm>
            <a:off x="2835275" y="4051300"/>
            <a:ext cx="251936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Скругленный прямоугольник 53"/>
          <p:cNvSpPr/>
          <p:nvPr/>
        </p:nvSpPr>
        <p:spPr>
          <a:xfrm>
            <a:off x="-706338" y="4018671"/>
            <a:ext cx="3788242" cy="587386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 algn="ctr" defTabSz="1073303" eaLnBrk="1" hangingPunct="1"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- карабины «Вепрь-12»</a:t>
            </a:r>
          </a:p>
          <a:p>
            <a:pPr algn="ctr" defTabSz="1073303" eaLnBrk="1" hangingPunct="1">
              <a:defRPr/>
            </a:pP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(каждому резервисту одной смены)</a:t>
            </a:r>
            <a:endParaRPr lang="ru-RU" sz="1800" dirty="0">
              <a:ln w="9525">
                <a:noFill/>
                <a:prstDash val="solid"/>
              </a:ln>
              <a:solidFill>
                <a:srgbClr val="FF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-615654" y="1193100"/>
            <a:ext cx="3150224" cy="644139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 algn="ctr" defTabSz="1073303" eaLnBrk="1" hangingPunct="1">
              <a:lnSpc>
                <a:spcPts val="2000"/>
              </a:lnSpc>
              <a:defRPr/>
            </a:pPr>
            <a:r>
              <a: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- комплексы РЭБ</a:t>
            </a:r>
          </a:p>
          <a:p>
            <a:pPr algn="ctr" defTabSz="1073303" eaLnBrk="1" hangingPunct="1">
              <a:lnSpc>
                <a:spcPts val="2000"/>
              </a:lnSpc>
              <a:defRPr/>
            </a:pP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      (по 1 на МОГ)</a:t>
            </a:r>
          </a:p>
        </p:txBody>
      </p:sp>
      <p:pic>
        <p:nvPicPr>
          <p:cNvPr id="54298" name="Picture 8" descr="C:\САВ\1. диск D копия\СВИНАРЕВ-март\Заключения\2025\10. моктябрь\ТЭК\НГОМУ На совбез\фото\жиде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635500"/>
            <a:ext cx="750887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99" name="Прямоугольник 57"/>
          <p:cNvSpPr>
            <a:spLocks noChangeArrowheads="1"/>
          </p:cNvSpPr>
          <p:nvPr/>
        </p:nvSpPr>
        <p:spPr bwMode="auto">
          <a:xfrm>
            <a:off x="6992938" y="439738"/>
            <a:ext cx="190500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073150" eaLnBrk="1" hangingPunct="1"/>
            <a:r>
              <a:rPr lang="ru-RU" sz="10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ООО «УАЗ» (г. Ульяновск),</a:t>
            </a:r>
          </a:p>
          <a:p>
            <a:pPr algn="ctr" defTabSz="1073150" eaLnBrk="1" hangingPunct="1"/>
            <a:r>
              <a:rPr lang="ru-RU" sz="10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ООО «Автозавод ГАЗ»,</a:t>
            </a:r>
          </a:p>
          <a:p>
            <a:pPr algn="ctr" defTabSz="1073150" eaLnBrk="1" hangingPunct="1"/>
            <a:r>
              <a:rPr lang="ru-RU" sz="10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ООО «Нижегородец»</a:t>
            </a:r>
          </a:p>
          <a:p>
            <a:pPr algn="ctr" defTabSz="1073150" eaLnBrk="1" hangingPunct="1"/>
            <a:r>
              <a:rPr lang="ru-RU" sz="10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(г. Нижний Новгород)</a:t>
            </a:r>
          </a:p>
          <a:p>
            <a:pPr algn="ctr" defTabSz="1073150" eaLnBrk="1" hangingPunct="1"/>
            <a:endParaRPr lang="ru-RU" sz="1000">
              <a:solidFill>
                <a:srgbClr val="000000"/>
              </a:solidFill>
            </a:endParaRPr>
          </a:p>
        </p:txBody>
      </p:sp>
      <p:sp>
        <p:nvSpPr>
          <p:cNvPr id="54300" name="Прямоугольник 59"/>
          <p:cNvSpPr>
            <a:spLocks noChangeArrowheads="1"/>
          </p:cNvSpPr>
          <p:nvPr/>
        </p:nvSpPr>
        <p:spPr bwMode="auto">
          <a:xfrm>
            <a:off x="5324475" y="4038600"/>
            <a:ext cx="3670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1073150" eaLnBrk="1" hangingPunct="1"/>
            <a:r>
              <a:rPr lang="ru-RU" sz="12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ООО «Молот-оружие»</a:t>
            </a:r>
          </a:p>
          <a:p>
            <a:pPr algn="ctr" defTabSz="1073150" eaLnBrk="1" hangingPunct="1"/>
            <a:r>
              <a:rPr lang="ru-RU" sz="1200" b="1" i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(Кировская обл.,  г. Вятские Поляны)</a:t>
            </a:r>
          </a:p>
        </p:txBody>
      </p:sp>
      <p:grpSp>
        <p:nvGrpSpPr>
          <p:cNvPr id="54301" name="Группа 61"/>
          <p:cNvGrpSpPr>
            <a:grpSpLocks/>
          </p:cNvGrpSpPr>
          <p:nvPr/>
        </p:nvGrpSpPr>
        <p:grpSpPr bwMode="auto">
          <a:xfrm>
            <a:off x="2606675" y="412750"/>
            <a:ext cx="3983038" cy="708025"/>
            <a:chOff x="5318605" y="2198252"/>
            <a:chExt cx="6700030" cy="1386222"/>
          </a:xfrm>
        </p:grpSpPr>
        <p:grpSp>
          <p:nvGrpSpPr>
            <p:cNvPr id="54368" name="Группа 64"/>
            <p:cNvGrpSpPr>
              <a:grpSpLocks/>
            </p:cNvGrpSpPr>
            <p:nvPr/>
          </p:nvGrpSpPr>
          <p:grpSpPr bwMode="auto">
            <a:xfrm>
              <a:off x="7709031" y="2229461"/>
              <a:ext cx="4309604" cy="1355013"/>
              <a:chOff x="7709031" y="2229461"/>
              <a:chExt cx="4309604" cy="1355013"/>
            </a:xfrm>
          </p:grpSpPr>
          <p:pic>
            <p:nvPicPr>
              <p:cNvPr id="54370" name="Рисунок 66" descr="Picture background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1953" r="16982" b="8794"/>
              <a:stretch>
                <a:fillRect/>
              </a:stretch>
            </p:blipFill>
            <p:spPr bwMode="auto">
              <a:xfrm>
                <a:off x="9953366" y="2229461"/>
                <a:ext cx="2065269" cy="13550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371" name="Picture 2" descr="D:\Архив Матвеев\СЛАЙДЫ, ФИЛЬМЫ, ИНСТРУКТАЖИ\2022\1. Обработанные АТ\1. УАЗ\УАЗ Пикап.png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709031" y="2326100"/>
                <a:ext cx="2180222" cy="12088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4369" name="Picture 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8605" y="2198252"/>
              <a:ext cx="2018986" cy="1331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4302" name="Группа 68"/>
          <p:cNvGrpSpPr>
            <a:grpSpLocks/>
          </p:cNvGrpSpPr>
          <p:nvPr/>
        </p:nvGrpSpPr>
        <p:grpSpPr bwMode="auto">
          <a:xfrm>
            <a:off x="3246438" y="3167063"/>
            <a:ext cx="1695450" cy="796925"/>
            <a:chOff x="5779862" y="6415886"/>
            <a:chExt cx="2582548" cy="1112978"/>
          </a:xfrm>
        </p:grpSpPr>
        <p:pic>
          <p:nvPicPr>
            <p:cNvPr id="54361" name="Рисунок 6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84" t="13702" b="29387"/>
            <a:stretch>
              <a:fillRect/>
            </a:stretch>
          </p:blipFill>
          <p:spPr bwMode="auto">
            <a:xfrm>
              <a:off x="5779862" y="6415886"/>
              <a:ext cx="1537999" cy="1112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" name="TextBox 70">
              <a:extLst/>
            </p:cNvPr>
            <p:cNvSpPr txBox="1"/>
            <p:nvPr/>
          </p:nvSpPr>
          <p:spPr bwMode="auto">
            <a:xfrm>
              <a:off x="6998661" y="6487976"/>
              <a:ext cx="1363749" cy="23637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200" b="1">
                  <a:latin typeface="Arial" pitchFamily="34" charset="0"/>
                  <a:cs typeface="Arial" pitchFamily="34" charset="0"/>
                </a:defRPr>
              </a:lvl1pPr>
            </a:lstStyle>
            <a:p>
              <a:pPr defTabSz="1073303" eaLnBrk="1" hangingPunct="1">
                <a:defRPr/>
              </a:pPr>
              <a:r>
                <a:rPr lang="ru-RU" sz="1100" kern="0" dirty="0">
                  <a:solidFill>
                    <a:prstClr val="black"/>
                  </a:solidFill>
                </a:rPr>
                <a:t>РЛС ОВП БЗ</a:t>
              </a: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7175551" y="6766013"/>
              <a:ext cx="1009968" cy="64465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/>
            <a:p>
              <a:pPr algn="ctr" defTabSz="107330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altLang="ru-RU" sz="1000" b="1" i="1" kern="0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АО «ЦКБА»</a:t>
              </a:r>
            </a:p>
            <a:p>
              <a:pPr algn="ctr" defTabSz="107330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altLang="ru-RU" sz="1000" b="1" i="1" kern="0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Тула)</a:t>
              </a:r>
            </a:p>
          </p:txBody>
        </p:sp>
      </p:grpSp>
      <p:pic>
        <p:nvPicPr>
          <p:cNvPr id="54303" name="Рисунок 7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013" y="3170238"/>
            <a:ext cx="79692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4304" name="Группа 74"/>
          <p:cNvGrpSpPr>
            <a:grpSpLocks/>
          </p:cNvGrpSpPr>
          <p:nvPr/>
        </p:nvGrpSpPr>
        <p:grpSpPr bwMode="auto">
          <a:xfrm>
            <a:off x="5984875" y="3200400"/>
            <a:ext cx="1422400" cy="1473200"/>
            <a:chOff x="9221062" y="5366306"/>
            <a:chExt cx="1704238" cy="1975505"/>
          </a:xfrm>
        </p:grpSpPr>
        <p:sp>
          <p:nvSpPr>
            <p:cNvPr id="76" name="TextBox 75">
              <a:extLst/>
            </p:cNvPr>
            <p:cNvSpPr txBox="1"/>
            <p:nvPr/>
          </p:nvSpPr>
          <p:spPr bwMode="auto">
            <a:xfrm>
              <a:off x="9221062" y="5607690"/>
              <a:ext cx="1704238" cy="173412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>
              <a:defPPr>
                <a:defRPr lang="ru-RU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defRPr sz="1200" b="1" i="1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pPr defTabSz="1073303" eaLnBrk="1" hangingPunct="1">
                <a:defRPr/>
              </a:pPr>
              <a:r>
                <a:rPr lang="ru-RU" altLang="ru-RU" sz="1050" kern="0" dirty="0"/>
                <a:t>ООО «УК Орбита»</a:t>
              </a:r>
            </a:p>
            <a:p>
              <a:pPr defTabSz="1073303" eaLnBrk="1" hangingPunct="1">
                <a:defRPr/>
              </a:pPr>
              <a:r>
                <a:rPr lang="ru-RU" altLang="ru-RU" sz="1050" kern="0" dirty="0"/>
                <a:t>(г. </a:t>
              </a:r>
              <a:r>
                <a:rPr lang="ru-RU" altLang="ru-RU" sz="1050" kern="0" dirty="0" smtClean="0"/>
                <a:t>Ростов-на-Дону</a:t>
              </a:r>
              <a:r>
                <a:rPr lang="ru-RU" altLang="ru-RU" sz="1050" kern="0" dirty="0"/>
                <a:t>)</a:t>
              </a:r>
            </a:p>
          </p:txBody>
        </p:sp>
        <p:sp>
          <p:nvSpPr>
            <p:cNvPr id="77" name="TextBox 76">
              <a:extLst/>
            </p:cNvPr>
            <p:cNvSpPr txBox="1"/>
            <p:nvPr/>
          </p:nvSpPr>
          <p:spPr bwMode="auto">
            <a:xfrm>
              <a:off x="9482655" y="5366306"/>
              <a:ext cx="1176033" cy="68126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400" b="1">
                  <a:latin typeface="Arial" pitchFamily="34" charset="0"/>
                  <a:cs typeface="Arial" pitchFamily="34" charset="0"/>
                </a:defRPr>
              </a:lvl1pPr>
            </a:lstStyle>
            <a:p>
              <a:pPr defTabSz="1073303" eaLnBrk="1" hangingPunct="1">
                <a:defRPr/>
              </a:pPr>
              <a:r>
                <a:rPr lang="ru-RU" sz="1100" kern="0" dirty="0">
                  <a:solidFill>
                    <a:prstClr val="black"/>
                  </a:solidFill>
                </a:rPr>
                <a:t>РЛС «</a:t>
              </a:r>
              <a:r>
                <a:rPr lang="en-US" sz="1100" kern="0" dirty="0">
                  <a:solidFill>
                    <a:prstClr val="black"/>
                  </a:solidFill>
                </a:rPr>
                <a:t>AU80»</a:t>
              </a:r>
            </a:p>
          </p:txBody>
        </p:sp>
      </p:grpSp>
      <p:pic>
        <p:nvPicPr>
          <p:cNvPr id="54305" name="Рисунок 7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4" t="-2" r="8899" b="27853"/>
          <a:stretch>
            <a:fillRect/>
          </a:stretch>
        </p:blipFill>
        <p:spPr bwMode="auto">
          <a:xfrm>
            <a:off x="7391400" y="3184525"/>
            <a:ext cx="685800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4306" name="Группа 78"/>
          <p:cNvGrpSpPr>
            <a:grpSpLocks/>
          </p:cNvGrpSpPr>
          <p:nvPr/>
        </p:nvGrpSpPr>
        <p:grpSpPr bwMode="auto">
          <a:xfrm>
            <a:off x="2060575" y="1055688"/>
            <a:ext cx="6753225" cy="1095375"/>
            <a:chOff x="3760762" y="5958063"/>
            <a:chExt cx="9091248" cy="1550549"/>
          </a:xfrm>
        </p:grpSpPr>
        <p:grpSp>
          <p:nvGrpSpPr>
            <p:cNvPr id="54337" name="Группа 79"/>
            <p:cNvGrpSpPr>
              <a:grpSpLocks/>
            </p:cNvGrpSpPr>
            <p:nvPr/>
          </p:nvGrpSpPr>
          <p:grpSpPr bwMode="auto">
            <a:xfrm>
              <a:off x="6715448" y="5958063"/>
              <a:ext cx="2858830" cy="1527134"/>
              <a:chOff x="6715448" y="5958063"/>
              <a:chExt cx="2858830" cy="1527134"/>
            </a:xfrm>
          </p:grpSpPr>
          <p:sp>
            <p:nvSpPr>
              <p:cNvPr id="91" name="Прямоугольник 90"/>
              <p:cNvSpPr/>
              <p:nvPr/>
            </p:nvSpPr>
            <p:spPr>
              <a:xfrm>
                <a:off x="7857082" y="6766138"/>
                <a:ext cx="1717196" cy="719059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lIns="0" tIns="0" rIns="0" bIns="0">
                <a:spAutoFit/>
              </a:bodyPr>
              <a:lstStyle/>
              <a:p>
                <a:pPr algn="ctr" defTabSz="1073303" eaLnBrk="1" hangingPunct="1">
                  <a:defRPr/>
                </a:pPr>
                <a:r>
                  <a:rPr lang="ru-RU" altLang="ru-RU" sz="11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АО «Русский купол»</a:t>
                </a:r>
              </a:p>
              <a:p>
                <a:pPr algn="ctr" defTabSz="1073303" eaLnBrk="1" hangingPunct="1">
                  <a:defRPr/>
                </a:pPr>
                <a:r>
                  <a:rPr lang="ru-RU" altLang="ru-RU" sz="11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(г. Симферополь)</a:t>
                </a:r>
              </a:p>
            </p:txBody>
          </p:sp>
          <p:pic>
            <p:nvPicPr>
              <p:cNvPr id="54353" name="Рисунок 91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5448" y="5958063"/>
                <a:ext cx="1406991" cy="1380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4354" name="Прямоугольник 92"/>
              <p:cNvSpPr>
                <a:spLocks noChangeArrowheads="1"/>
              </p:cNvSpPr>
              <p:nvPr/>
            </p:nvSpPr>
            <p:spPr bwMode="auto">
              <a:xfrm>
                <a:off x="7957850" y="6096004"/>
                <a:ext cx="145584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 defTabSz="1073150" eaLnBrk="1" hangingPunct="1"/>
                <a:r>
                  <a:rPr lang="ru-RU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«Волна-2»</a:t>
                </a:r>
              </a:p>
              <a:p>
                <a:pPr algn="ctr" defTabSz="1073150" eaLnBrk="1" hangingPunct="1"/>
                <a:r>
                  <a:rPr lang="ru-RU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(3, 3М, 3М-200)</a:t>
                </a:r>
                <a:endParaRPr lang="ru-RU" sz="21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4338" name="Группа 80"/>
            <p:cNvGrpSpPr>
              <a:grpSpLocks/>
            </p:cNvGrpSpPr>
            <p:nvPr/>
          </p:nvGrpSpPr>
          <p:grpSpPr bwMode="auto">
            <a:xfrm>
              <a:off x="3760762" y="6177802"/>
              <a:ext cx="2955942" cy="1139313"/>
              <a:chOff x="3760762" y="6177802"/>
              <a:chExt cx="2955942" cy="1139313"/>
            </a:xfrm>
          </p:grpSpPr>
          <p:pic>
            <p:nvPicPr>
              <p:cNvPr id="54345" name="Рисунок 85"/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7189"/>
              <a:stretch>
                <a:fillRect/>
              </a:stretch>
            </p:blipFill>
            <p:spPr bwMode="auto">
              <a:xfrm>
                <a:off x="3760762" y="6177802"/>
                <a:ext cx="1257734" cy="1139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9" name="Прямоугольник 88"/>
              <p:cNvSpPr/>
              <p:nvPr/>
            </p:nvSpPr>
            <p:spPr>
              <a:xfrm>
                <a:off x="4949929" y="6767175"/>
                <a:ext cx="1766567" cy="369332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lIns="0" tIns="0" rIns="0" bIns="0">
                <a:spAutoFit/>
              </a:bodyPr>
              <a:lstStyle/>
              <a:p>
                <a:pPr algn="ctr" defTabSz="1073303" eaLnBrk="1" hangingPunct="1">
                  <a:defRPr/>
                </a:pPr>
                <a:r>
                  <a:rPr lang="ru-RU" altLang="ru-RU" sz="12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ООО «Электроком-В»</a:t>
                </a:r>
              </a:p>
              <a:p>
                <a:pPr algn="ctr" defTabSz="1073303" eaLnBrk="1" hangingPunct="1">
                  <a:defRPr/>
                </a:pPr>
                <a:r>
                  <a:rPr lang="ru-RU" altLang="ru-RU" sz="12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(г. Воронеж)</a:t>
                </a:r>
              </a:p>
            </p:txBody>
          </p:sp>
          <p:sp>
            <p:nvSpPr>
              <p:cNvPr id="54349" name="Прямоугольник 89"/>
              <p:cNvSpPr>
                <a:spLocks noChangeArrowheads="1"/>
              </p:cNvSpPr>
              <p:nvPr/>
            </p:nvSpPr>
            <p:spPr bwMode="auto">
              <a:xfrm>
                <a:off x="4925508" y="6369467"/>
                <a:ext cx="179119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 defTabSz="1073150" eaLnBrk="1" hangingPunct="1"/>
                <a:r>
                  <a:rPr lang="ru-RU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«Пероед-МС (АС)»</a:t>
                </a:r>
                <a:endParaRPr lang="ru-RU" sz="21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4339" name="Группа 81"/>
            <p:cNvGrpSpPr>
              <a:grpSpLocks/>
            </p:cNvGrpSpPr>
            <p:nvPr/>
          </p:nvGrpSpPr>
          <p:grpSpPr bwMode="auto">
            <a:xfrm>
              <a:off x="9523613" y="6048089"/>
              <a:ext cx="3328397" cy="1460523"/>
              <a:chOff x="9523613" y="6048089"/>
              <a:chExt cx="3328397" cy="1460523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0525757" y="6549866"/>
                <a:ext cx="2326253" cy="958746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lIns="0" tIns="0" rIns="0" bIns="0">
                <a:spAutoFit/>
              </a:bodyPr>
              <a:lstStyle/>
              <a:p>
                <a:pPr algn="ctr" defTabSz="1073303" eaLnBrk="1" hangingPunct="1">
                  <a:defRPr/>
                </a:pPr>
                <a:r>
                  <a:rPr lang="ru-RU" altLang="ru-RU" sz="11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АО «Научно-внедренческое предприятие ПРОТЕК»</a:t>
                </a:r>
              </a:p>
              <a:p>
                <a:pPr algn="ctr" defTabSz="1073303" eaLnBrk="1" hangingPunct="1">
                  <a:defRPr/>
                </a:pPr>
                <a:r>
                  <a:rPr lang="ru-RU" altLang="ru-RU" sz="11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(г. Воронеж)</a:t>
                </a:r>
              </a:p>
            </p:txBody>
          </p:sp>
          <p:pic>
            <p:nvPicPr>
              <p:cNvPr id="54343" name="Picture 2" descr="C:\Users\Администратор\Desktop\Рисунок11.png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23613" y="6048089"/>
                <a:ext cx="1018095" cy="1309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4344" name="Прямоугольник 84"/>
              <p:cNvSpPr>
                <a:spLocks noChangeArrowheads="1"/>
              </p:cNvSpPr>
              <p:nvPr/>
            </p:nvSpPr>
            <p:spPr bwMode="auto">
              <a:xfrm>
                <a:off x="10871860" y="6143529"/>
                <a:ext cx="1873783" cy="3077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 defTabSz="1073150" eaLnBrk="1" hangingPunct="1"/>
                <a:r>
                  <a:rPr lang="ru-RU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РБ-441П «Поле-21»</a:t>
                </a:r>
                <a:endParaRPr lang="ru-RU" sz="210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54307" name="Группа 93"/>
          <p:cNvGrpSpPr>
            <a:grpSpLocks/>
          </p:cNvGrpSpPr>
          <p:nvPr/>
        </p:nvGrpSpPr>
        <p:grpSpPr bwMode="auto">
          <a:xfrm>
            <a:off x="-579438" y="2138363"/>
            <a:ext cx="8682038" cy="904875"/>
            <a:chOff x="-266932" y="7265309"/>
            <a:chExt cx="9663970" cy="1158915"/>
          </a:xfrm>
        </p:grpSpPr>
        <p:sp>
          <p:nvSpPr>
            <p:cNvPr id="95" name="Скругленный прямоугольник 94"/>
            <p:cNvSpPr/>
            <p:nvPr/>
          </p:nvSpPr>
          <p:spPr>
            <a:xfrm>
              <a:off x="-266932" y="7326865"/>
              <a:ext cx="3394654" cy="729484"/>
            </a:xfrm>
            <a:prstGeom prst="round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68561" tIns="34286" rIns="68561" bIns="34286">
              <a:spAutoFit/>
            </a:bodyPr>
            <a:lstStyle/>
            <a:p>
              <a:pPr algn="ctr" defTabSz="1073303" eaLnBrk="1" hangingPunct="1">
                <a:defRPr/>
              </a:pPr>
              <a:r>
                <a:rPr lang="ru-RU" sz="1800" dirty="0">
                  <a:ln w="9525">
                    <a:noFill/>
                    <a:prstDash val="solid"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Impact" panose="020B0806030902050204" pitchFamily="34" charset="0"/>
                  <a:cs typeface="Arial" panose="020B0604020202020204" pitchFamily="34" charset="0"/>
                </a:rPr>
                <a:t>- детекторы </a:t>
              </a:r>
              <a:r>
                <a:rPr lang="ru-RU" sz="1800" dirty="0" err="1">
                  <a:ln w="9525">
                    <a:noFill/>
                    <a:prstDash val="solid"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Impact" panose="020B0806030902050204" pitchFamily="34" charset="0"/>
                  <a:cs typeface="Arial" panose="020B0604020202020204" pitchFamily="34" charset="0"/>
                </a:rPr>
                <a:t>БпЛА</a:t>
              </a:r>
              <a:endParaRPr lang="ru-RU" sz="18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endParaRPr>
            </a:p>
            <a:p>
              <a:pPr algn="ctr" defTabSz="1073303" eaLnBrk="1" hangingPunct="1">
                <a:defRPr/>
              </a:pPr>
              <a:r>
                <a:rPr lang="ru-RU" sz="1100" dirty="0">
                  <a:ln w="9525">
                    <a:noFill/>
                    <a:prstDash val="solid"/>
                  </a:ln>
                  <a:solidFill>
                    <a:srgbClr val="0070C0"/>
                  </a:solidFill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Impact" panose="020B0806030902050204" pitchFamily="34" charset="0"/>
                  <a:cs typeface="Arial" panose="020B0604020202020204" pitchFamily="34" charset="0"/>
                </a:rPr>
                <a:t>          (по 1 на МОГ)</a:t>
              </a:r>
              <a:endParaRPr lang="ru-RU" sz="1100" dirty="0">
                <a:ln w="9525">
                  <a:noFill/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4327" name="Рисунок 95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709154" y="7319657"/>
              <a:ext cx="541606" cy="1033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7" name="Прямоугольник 96"/>
            <p:cNvSpPr/>
            <p:nvPr/>
          </p:nvSpPr>
          <p:spPr>
            <a:xfrm>
              <a:off x="3635927" y="7760536"/>
              <a:ext cx="1705907" cy="64951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/>
            <a:p>
              <a:pPr algn="ctr" defTabSz="1073303" eaLnBrk="1" hangingPunct="1">
                <a:defRPr/>
              </a:pPr>
              <a:r>
                <a:rPr lang="ru-RU" altLang="ru-RU" sz="11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ООО «Тримикс»</a:t>
              </a:r>
            </a:p>
            <a:p>
              <a:pPr algn="ctr" defTabSz="1073303" eaLnBrk="1" hangingPunct="1">
                <a:defRPr/>
              </a:pPr>
              <a:r>
                <a:rPr lang="ru-RU" altLang="ru-RU" sz="11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С. Петербург)</a:t>
              </a:r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7316163" y="7774714"/>
              <a:ext cx="2080875" cy="64951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/>
            <a:p>
              <a:pPr algn="ctr" defTabSz="1073303" eaLnBrk="1" hangingPunct="1">
                <a:defRPr/>
              </a:pPr>
              <a:r>
                <a:rPr lang="ru-RU" altLang="ru-RU" sz="11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ООО «Дельта Копирс»</a:t>
              </a:r>
            </a:p>
            <a:p>
              <a:pPr algn="ctr" defTabSz="1073303" eaLnBrk="1" hangingPunct="1">
                <a:defRPr/>
              </a:pPr>
              <a:r>
                <a:rPr lang="ru-RU" altLang="ru-RU" sz="11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Москва)</a:t>
              </a:r>
            </a:p>
          </p:txBody>
        </p:sp>
        <p:pic>
          <p:nvPicPr>
            <p:cNvPr id="54334" name="Рисунок 98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01" t="21269" r="14215"/>
            <a:stretch>
              <a:fillRect/>
            </a:stretch>
          </p:blipFill>
          <p:spPr bwMode="auto">
            <a:xfrm>
              <a:off x="2945470" y="7265309"/>
              <a:ext cx="952877" cy="1133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335" name="Прямоугольник 99"/>
            <p:cNvSpPr>
              <a:spLocks noChangeArrowheads="1"/>
            </p:cNvSpPr>
            <p:nvPr/>
          </p:nvSpPr>
          <p:spPr bwMode="auto">
            <a:xfrm>
              <a:off x="3656115" y="7428041"/>
              <a:ext cx="1566938" cy="354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1073150" eaLnBrk="1" hangingPunct="1"/>
              <a:r>
                <a:rPr lang="ru-RU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«Булат </a:t>
              </a:r>
              <a:r>
                <a:rPr lang="en-US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v</a:t>
              </a:r>
              <a:r>
                <a:rPr lang="ru-RU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.</a:t>
              </a:r>
              <a:r>
                <a:rPr lang="en-US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4</a:t>
              </a:r>
              <a:r>
                <a:rPr lang="ru-RU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»</a:t>
              </a:r>
              <a:endParaRPr lang="ru-RU" sz="2000">
                <a:solidFill>
                  <a:srgbClr val="000000"/>
                </a:solidFill>
              </a:endParaRPr>
            </a:p>
          </p:txBody>
        </p:sp>
        <p:sp>
          <p:nvSpPr>
            <p:cNvPr id="54336" name="Прямоугольник 100"/>
            <p:cNvSpPr>
              <a:spLocks noChangeArrowheads="1"/>
            </p:cNvSpPr>
            <p:nvPr/>
          </p:nvSpPr>
          <p:spPr bwMode="auto">
            <a:xfrm>
              <a:off x="7549574" y="7407777"/>
              <a:ext cx="1614053" cy="354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1073150" eaLnBrk="1" hangingPunct="1"/>
              <a:r>
                <a:rPr lang="ru-RU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«</a:t>
              </a:r>
              <a:r>
                <a:rPr lang="en-US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ZOV H231</a:t>
              </a:r>
              <a:r>
                <a:rPr lang="ru-RU" sz="1200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»</a:t>
              </a:r>
              <a:endParaRPr lang="ru-RU" sz="2000">
                <a:solidFill>
                  <a:srgbClr val="000000"/>
                </a:solidFill>
              </a:endParaRPr>
            </a:p>
          </p:txBody>
        </p:sp>
      </p:grpSp>
      <p:cxnSp>
        <p:nvCxnSpPr>
          <p:cNvPr id="54308" name="Прямая соединительная линия 101"/>
          <p:cNvCxnSpPr>
            <a:cxnSpLocks noChangeShapeType="1"/>
          </p:cNvCxnSpPr>
          <p:nvPr/>
        </p:nvCxnSpPr>
        <p:spPr bwMode="auto">
          <a:xfrm>
            <a:off x="-25400" y="4600575"/>
            <a:ext cx="9134475" cy="0"/>
          </a:xfrm>
          <a:prstGeom prst="line">
            <a:avLst/>
          </a:prstGeom>
          <a:noFill/>
          <a:ln w="38100" algn="ctr">
            <a:solidFill>
              <a:srgbClr val="548235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309" name="Прямая соединительная линия 102"/>
          <p:cNvCxnSpPr>
            <a:cxnSpLocks noChangeShapeType="1"/>
          </p:cNvCxnSpPr>
          <p:nvPr/>
        </p:nvCxnSpPr>
        <p:spPr bwMode="auto">
          <a:xfrm>
            <a:off x="0" y="4060825"/>
            <a:ext cx="9144000" cy="0"/>
          </a:xfrm>
          <a:prstGeom prst="line">
            <a:avLst/>
          </a:prstGeom>
          <a:noFill/>
          <a:ln w="38100" algn="ctr">
            <a:solidFill>
              <a:srgbClr val="548235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4" name="Скругленный прямоугольник 103"/>
          <p:cNvSpPr/>
          <p:nvPr/>
        </p:nvSpPr>
        <p:spPr>
          <a:xfrm>
            <a:off x="-37707" y="4600092"/>
            <a:ext cx="3898564" cy="45117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 defTabSz="1073303" eaLnBrk="1" hangingPunct="1">
              <a:defRPr/>
            </a:pPr>
            <a:r>
              <a:rPr lang="ru-RU" sz="1100" u="sng" dirty="0">
                <a:ln w="9525">
                  <a:noFill/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1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бинокли  (приборы наблюдения)</a:t>
            </a:r>
          </a:p>
          <a:p>
            <a:pPr defTabSz="1073303" eaLnBrk="1" hangingPunct="1">
              <a:defRPr/>
            </a:pPr>
            <a:r>
              <a:rPr lang="ru-RU" sz="11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 </a:t>
            </a: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( по 1 на МОГ)</a:t>
            </a:r>
          </a:p>
        </p:txBody>
      </p:sp>
      <p:cxnSp>
        <p:nvCxnSpPr>
          <p:cNvPr id="54313" name="Прямая соединительная линия 104"/>
          <p:cNvCxnSpPr>
            <a:cxnSpLocks noChangeShapeType="1"/>
          </p:cNvCxnSpPr>
          <p:nvPr/>
        </p:nvCxnSpPr>
        <p:spPr bwMode="auto">
          <a:xfrm flipV="1">
            <a:off x="-11113" y="3043238"/>
            <a:ext cx="9120188" cy="57150"/>
          </a:xfrm>
          <a:prstGeom prst="line">
            <a:avLst/>
          </a:prstGeom>
          <a:noFill/>
          <a:ln w="38100" algn="ctr">
            <a:solidFill>
              <a:srgbClr val="548235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6" name="Скругленный прямоугольник 105"/>
          <p:cNvSpPr/>
          <p:nvPr/>
        </p:nvSpPr>
        <p:spPr>
          <a:xfrm>
            <a:off x="4469922" y="4620277"/>
            <a:ext cx="4759444" cy="45117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lIns="68561" tIns="34286" rIns="68561" bIns="34286">
            <a:spAutoFit/>
          </a:bodyPr>
          <a:lstStyle/>
          <a:p>
            <a:pPr>
              <a:defRPr/>
            </a:pPr>
            <a:r>
              <a:rPr lang="ru-RU" sz="1100" u="sng" dirty="0">
                <a:ln w="9525">
                  <a:noFill/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1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- прицелы</a:t>
            </a: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</a:p>
          <a:p>
            <a:pPr>
              <a:defRPr/>
            </a:pPr>
            <a:r>
              <a:rPr lang="ru-RU" sz="1100" dirty="0">
                <a:ln w="9525">
                  <a:noFill/>
                  <a:prstDash val="solid"/>
                </a:ln>
                <a:solidFill>
                  <a:srgbClr val="0070C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( на каждую ед. стрелкового оружия двух смен)</a:t>
            </a:r>
          </a:p>
        </p:txBody>
      </p:sp>
      <p:grpSp>
        <p:nvGrpSpPr>
          <p:cNvPr id="54317" name="Группа 107"/>
          <p:cNvGrpSpPr>
            <a:grpSpLocks/>
          </p:cNvGrpSpPr>
          <p:nvPr/>
        </p:nvGrpSpPr>
        <p:grpSpPr bwMode="auto">
          <a:xfrm>
            <a:off x="7307263" y="3200400"/>
            <a:ext cx="2474912" cy="550863"/>
            <a:chOff x="10542124" y="5328838"/>
            <a:chExt cx="2474622" cy="551380"/>
          </a:xfrm>
        </p:grpSpPr>
        <p:sp>
          <p:nvSpPr>
            <p:cNvPr id="109" name="TextBox 108">
              <a:extLst/>
            </p:cNvPr>
            <p:cNvSpPr txBox="1"/>
            <p:nvPr/>
          </p:nvSpPr>
          <p:spPr bwMode="auto">
            <a:xfrm>
              <a:off x="11137935" y="5328838"/>
              <a:ext cx="1447880" cy="16158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400" b="1">
                  <a:latin typeface="Arial" pitchFamily="34" charset="0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lang="ru-RU" sz="1050" dirty="0">
                  <a:solidFill>
                    <a:prstClr val="black"/>
                  </a:solidFill>
                </a:rPr>
                <a:t>РЛС МСЛ-20045</a:t>
              </a:r>
            </a:p>
          </p:txBody>
        </p:sp>
        <p:sp>
          <p:nvSpPr>
            <p:cNvPr id="110" name="Прямоугольник 109"/>
            <p:cNvSpPr/>
            <p:nvPr/>
          </p:nvSpPr>
          <p:spPr>
            <a:xfrm>
              <a:off x="10542124" y="5572441"/>
              <a:ext cx="2474622" cy="30777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ru-RU" altLang="ru-RU" sz="10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ООО «СТЦ»</a:t>
              </a:r>
            </a:p>
            <a:p>
              <a:pPr algn="ctr">
                <a:defRPr/>
              </a:pPr>
              <a:r>
                <a:rPr lang="ru-RU" altLang="ru-RU" sz="10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С. Петербург)</a:t>
              </a:r>
              <a:endParaRPr lang="ru-RU" sz="1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0" name="Номер слайда 1"/>
          <p:cNvSpPr txBox="1">
            <a:spLocks/>
          </p:cNvSpPr>
          <p:nvPr/>
        </p:nvSpPr>
        <p:spPr>
          <a:xfrm>
            <a:off x="8669462" y="10679"/>
            <a:ext cx="474171" cy="350562"/>
          </a:xfrm>
          <a:prstGeom prst="ellipse">
            <a:avLst/>
          </a:prstGeom>
          <a:noFill/>
          <a:ln w="6350" cap="rnd" cmpd="dbl">
            <a:noFill/>
            <a:rou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lIns="0" tIns="0" rIns="0" bIns="0" anchor="ctr">
            <a:spAutoFit/>
          </a:bodyPr>
          <a:lstStyle>
            <a:defPPr>
              <a:defRPr lang="ru-RU"/>
            </a:defPPr>
            <a:lvl1pPr>
              <a:defRPr sz="2800" b="1" cap="all">
                <a:ln w="0"/>
                <a:gradFill flip="none">
                  <a:gsLst>
                    <a:gs pos="0">
                      <a:srgbClr val="629DD1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629DD1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629DD1">
                        <a:shade val="65000"/>
                        <a:satMod val="130000"/>
                      </a:srgbClr>
                    </a:gs>
                    <a:gs pos="92000">
                      <a:srgbClr val="629DD1">
                        <a:shade val="50000"/>
                        <a:satMod val="120000"/>
                      </a:srgbClr>
                    </a:gs>
                    <a:gs pos="100000">
                      <a:srgbClr val="629DD1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defRPr>
            </a:lvl1pPr>
          </a:lstStyle>
          <a:p>
            <a:pPr algn="ctr" defTabSz="61458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kern="0" cap="none" dirty="0" smtClean="0">
                <a:ln>
                  <a:noFill/>
                </a:ln>
                <a:gradFill flip="none" rotWithShape="1">
                  <a:gsLst>
                    <a:gs pos="0">
                      <a:srgbClr val="4F81BD">
                        <a:lumMod val="50000"/>
                      </a:srgbClr>
                    </a:gs>
                    <a:gs pos="50000">
                      <a:srgbClr val="4F81BD">
                        <a:lumMod val="75000"/>
                      </a:srgbClr>
                    </a:gs>
                    <a:gs pos="100000">
                      <a:srgbClr val="4F81BD">
                        <a:lumMod val="60000"/>
                        <a:lumOff val="4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Myriad Pro Cond" panose="020B0506030403020204" pitchFamily="34" charset="0"/>
                <a:cs typeface="Arial" pitchFamily="34" charset="0"/>
              </a:rPr>
              <a:t>22</a:t>
            </a:r>
            <a:endParaRPr lang="ru-RU" sz="2000" kern="0" cap="none" dirty="0">
              <a:ln>
                <a:noFill/>
              </a:ln>
              <a:gradFill flip="none" rotWithShape="1">
                <a:gsLst>
                  <a:gs pos="0">
                    <a:srgbClr val="4F81BD">
                      <a:lumMod val="50000"/>
                    </a:srgbClr>
                  </a:gs>
                  <a:gs pos="50000">
                    <a:srgbClr val="4F81BD">
                      <a:lumMod val="75000"/>
                    </a:srgbClr>
                  </a:gs>
                  <a:gs pos="100000">
                    <a:srgbClr val="4F81BD">
                      <a:lumMod val="60000"/>
                      <a:lumOff val="40000"/>
                    </a:srgbClr>
                  </a:gs>
                </a:gsLst>
                <a:lin ang="16200000" scaled="1"/>
                <a:tileRect/>
              </a:gradFill>
              <a:effectLst/>
              <a:latin typeface="Myriad Pro Cond" panose="020B0506030403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9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B6DDE660-F98B-4D0C-AF66-A51A4B520921}" vid="{82F89AAE-F56B-4B66-A76D-443661188231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17369</TotalTime>
  <Words>1703</Words>
  <Application>Microsoft Office PowerPoint</Application>
  <PresentationFormat>Экран (16:9)</PresentationFormat>
  <Paragraphs>494</Paragraphs>
  <Slides>21</Slides>
  <Notes>19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8" baseType="lpstr">
      <vt:lpstr>Arial</vt:lpstr>
      <vt:lpstr>Arial Narrow</vt:lpstr>
      <vt:lpstr>Calibri</vt:lpstr>
      <vt:lpstr>Calibri Light</vt:lpstr>
      <vt:lpstr>Impact</vt:lpstr>
      <vt:lpstr>KaiTi</vt:lpstr>
      <vt:lpstr>Levenim MT</vt:lpstr>
      <vt:lpstr>Myriad Pro Cond</vt:lpstr>
      <vt:lpstr>MyriadPro-Bold</vt:lpstr>
      <vt:lpstr>MyriadPro-Regular</vt:lpstr>
      <vt:lpstr>Palatino Linotype</vt:lpstr>
      <vt:lpstr>Times New Roman</vt:lpstr>
      <vt:lpstr>18_Тема Office</vt:lpstr>
      <vt:lpstr>19_Тема Office</vt:lpstr>
      <vt:lpstr>Тема1</vt:lpstr>
      <vt:lpstr>1_Тема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Мариничев Александр Николаевич</dc:creator>
  <cp:lastModifiedBy>Сергей Н. Косатухин</cp:lastModifiedBy>
  <cp:revision>922</cp:revision>
  <cp:lastPrinted>2026-05-23T07:54:09Z</cp:lastPrinted>
  <dcterms:created xsi:type="dcterms:W3CDTF">2021-11-10T14:23:28Z</dcterms:created>
  <dcterms:modified xsi:type="dcterms:W3CDTF">2026-07-28T08:26:17Z</dcterms:modified>
</cp:coreProperties>
</file>